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85"/>
  </p:notesMasterIdLst>
  <p:sldIdLst>
    <p:sldId id="635" r:id="rId2"/>
    <p:sldId id="422" r:id="rId3"/>
    <p:sldId id="423" r:id="rId4"/>
    <p:sldId id="425" r:id="rId5"/>
    <p:sldId id="424" r:id="rId6"/>
    <p:sldId id="426" r:id="rId7"/>
    <p:sldId id="427" r:id="rId8"/>
    <p:sldId id="428" r:id="rId9"/>
    <p:sldId id="429" r:id="rId10"/>
    <p:sldId id="430" r:id="rId11"/>
    <p:sldId id="431" r:id="rId12"/>
    <p:sldId id="432" r:id="rId13"/>
    <p:sldId id="433" r:id="rId14"/>
    <p:sldId id="434" r:id="rId15"/>
    <p:sldId id="435" r:id="rId16"/>
    <p:sldId id="436" r:id="rId17"/>
    <p:sldId id="437" r:id="rId18"/>
    <p:sldId id="438" r:id="rId19"/>
    <p:sldId id="439" r:id="rId20"/>
    <p:sldId id="440" r:id="rId21"/>
    <p:sldId id="441" r:id="rId22"/>
    <p:sldId id="442" r:id="rId23"/>
    <p:sldId id="636" r:id="rId24"/>
    <p:sldId id="637" r:id="rId25"/>
    <p:sldId id="443" r:id="rId26"/>
    <p:sldId id="444" r:id="rId27"/>
    <p:sldId id="445" r:id="rId28"/>
    <p:sldId id="446" r:id="rId29"/>
    <p:sldId id="447" r:id="rId30"/>
    <p:sldId id="448" r:id="rId31"/>
    <p:sldId id="449" r:id="rId32"/>
    <p:sldId id="450" r:id="rId33"/>
    <p:sldId id="451" r:id="rId34"/>
    <p:sldId id="453" r:id="rId35"/>
    <p:sldId id="454" r:id="rId36"/>
    <p:sldId id="455" r:id="rId37"/>
    <p:sldId id="456" r:id="rId38"/>
    <p:sldId id="457" r:id="rId39"/>
    <p:sldId id="458" r:id="rId40"/>
    <p:sldId id="459" r:id="rId41"/>
    <p:sldId id="460" r:id="rId42"/>
    <p:sldId id="640" r:id="rId43"/>
    <p:sldId id="639" r:id="rId44"/>
    <p:sldId id="461" r:id="rId45"/>
    <p:sldId id="462" r:id="rId46"/>
    <p:sldId id="463" r:id="rId47"/>
    <p:sldId id="464" r:id="rId48"/>
    <p:sldId id="465" r:id="rId49"/>
    <p:sldId id="466" r:id="rId50"/>
    <p:sldId id="467" r:id="rId51"/>
    <p:sldId id="468" r:id="rId52"/>
    <p:sldId id="469" r:id="rId53"/>
    <p:sldId id="470" r:id="rId54"/>
    <p:sldId id="471" r:id="rId55"/>
    <p:sldId id="472" r:id="rId56"/>
    <p:sldId id="473" r:id="rId57"/>
    <p:sldId id="474" r:id="rId58"/>
    <p:sldId id="475" r:id="rId59"/>
    <p:sldId id="476" r:id="rId60"/>
    <p:sldId id="477" r:id="rId61"/>
    <p:sldId id="478" r:id="rId62"/>
    <p:sldId id="479" r:id="rId63"/>
    <p:sldId id="480" r:id="rId64"/>
    <p:sldId id="638" r:id="rId65"/>
    <p:sldId id="481" r:id="rId66"/>
    <p:sldId id="482" r:id="rId67"/>
    <p:sldId id="484" r:id="rId68"/>
    <p:sldId id="485" r:id="rId69"/>
    <p:sldId id="486" r:id="rId70"/>
    <p:sldId id="487" r:id="rId71"/>
    <p:sldId id="488" r:id="rId72"/>
    <p:sldId id="489" r:id="rId73"/>
    <p:sldId id="490" r:id="rId74"/>
    <p:sldId id="491" r:id="rId75"/>
    <p:sldId id="492" r:id="rId76"/>
    <p:sldId id="493" r:id="rId77"/>
    <p:sldId id="494" r:id="rId78"/>
    <p:sldId id="495" r:id="rId79"/>
    <p:sldId id="496" r:id="rId80"/>
    <p:sldId id="497" r:id="rId81"/>
    <p:sldId id="498" r:id="rId82"/>
    <p:sldId id="499" r:id="rId83"/>
    <p:sldId id="50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3" autoAdjust="0"/>
  </p:normalViewPr>
  <p:slideViewPr>
    <p:cSldViewPr>
      <p:cViewPr varScale="1">
        <p:scale>
          <a:sx n="103" d="100"/>
          <a:sy n="103" d="100"/>
        </p:scale>
        <p:origin x="-732" y="-90"/>
      </p:cViewPr>
      <p:guideLst>
        <p:guide orient="horz" pos="2160"/>
        <p:guide pos="2880"/>
      </p:guideLst>
    </p:cSldViewPr>
  </p:slideViewPr>
  <p:notesTextViewPr>
    <p:cViewPr>
      <p:scale>
        <a:sx n="1" d="1"/>
        <a:sy n="1" d="1"/>
      </p:scale>
      <p:origin x="0" y="0"/>
    </p:cViewPr>
  </p:notesTextViewPr>
  <p:sorterViewPr>
    <p:cViewPr>
      <p:scale>
        <a:sx n="100" d="100"/>
        <a:sy n="100" d="100"/>
      </p:scale>
      <p:origin x="0" y="42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3/4/2020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53</a:t>
            </a:fld>
            <a:endParaRPr lang="en-US"/>
          </a:p>
        </p:txBody>
      </p:sp>
    </p:spTree>
    <p:extLst>
      <p:ext uri="{BB962C8B-B14F-4D97-AF65-F5344CB8AC3E}">
        <p14:creationId xmlns:p14="http://schemas.microsoft.com/office/powerpoint/2010/main" val="252522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3/4/2020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hyperlink" Target="https://easyhashing.com/e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theverge.com/2017/5/25/15689462/alphago-ke-jie-game-2-result-google-deepmind-china" TargetMode="External"/><Relationship Id="rId2" Type="http://schemas.openxmlformats.org/officeDocument/2006/relationships/hyperlink" Target="https://arxiv.org/abs/1312.5602"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netflixprize.com/leaderboard.html" TargetMode="External"/><Relationship Id="rId2" Type="http://schemas.openxmlformats.org/officeDocument/2006/relationships/hyperlink" Target="https://en.wikipedia.org/wiki/Netflix_Prize" TargetMode="External"/><Relationship Id="rId1" Type="http://schemas.openxmlformats.org/officeDocument/2006/relationships/slideLayout" Target="../slideLayouts/slideLayout7.xml"/><Relationship Id="rId4" Type="http://schemas.openxmlformats.org/officeDocument/2006/relationships/hyperlink" Target="https://thenextweb.com/apps/2014/12/04/ibms-watson-powered-analytics-platform-now-open-everyon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www.twosigma.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telegraph.co.uk/news/2017/03/20/beijing-park-uses-face-recognition-software-wipe-toilet-paper/" TargetMode="External"/><Relationship Id="rId1" Type="http://schemas.openxmlformats.org/officeDocument/2006/relationships/slideLayout" Target="../slideLayouts/slideLayout7.xml"/><Relationship Id="rId4" Type="http://schemas.openxmlformats.org/officeDocument/2006/relationships/hyperlink" Target="https://qz.com/1356503/how-to-dodge-wechats-image-censorship-according-to-citizen-la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toolbox.google.com/datasetsearch" TargetMode="External"/><Relationship Id="rId7" Type="http://schemas.openxmlformats.org/officeDocument/2006/relationships/image" Target="../media/image34.png"/><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medium.com/@urvashilluniya/why-data-normalization-is-necessary-for-machine-learning-models-681b65a05029"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colab.research.google.com/github/kenwkliu/ideas/blob/master/colab/DecisionTree.ipynb" TargetMode="Externa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hyperlink" Target="http://setosa.io/ev/principal-component-analysis/" TargetMode="External"/><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towardsdatascience.com/using-unsupervised-learning-to-plan-a-paris-vacation-geo-location-clustering-d0337b4210de" TargetMode="External"/><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hyperlink" Target="http://demos.algorithmia.com/colorize-photos/" TargetMode="External"/><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BXHtz4Gbdo" TargetMode="External"/><Relationship Id="rId2" Type="http://schemas.openxmlformats.org/officeDocument/2006/relationships/hyperlink" Target="https://www.youtube.com/watch?v=KU9Ch59-4vw"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tmp"/><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cs.stanford.edu/people/karpathy/convnetjs/" TargetMode="External"/><Relationship Id="rId2" Type="http://schemas.openxmlformats.org/officeDocument/2006/relationships/hyperlink" Target="http://playground.tensorflow.org/"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vT1JzLTH4G4&amp;list=PLC1qU-LWwrF64f4QKQT-Vg5Wr4qEE1Zxk" TargetMode="External"/><Relationship Id="rId2" Type="http://schemas.openxmlformats.org/officeDocument/2006/relationships/hyperlink" Target="http://cs231n.stanford.edu/" TargetMode="External"/><Relationship Id="rId1" Type="http://schemas.openxmlformats.org/officeDocument/2006/relationships/slideLayout" Target="../slideLayouts/slideLayout7.xml"/><Relationship Id="rId4" Type="http://schemas.openxmlformats.org/officeDocument/2006/relationships/hyperlink" Target="http://www.image-net.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Deep_Blue_versus_Garry_Kasparov"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a:solidFill>
                  <a:srgbClr val="002060"/>
                </a:solidFill>
              </a:rPr>
              <a:t>AI &amp; Machine Learning</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3783481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Problems and Limitations</a:t>
            </a:r>
          </a:p>
          <a:p>
            <a:pPr>
              <a:buFont typeface="Arial" panose="020B0604020202020204" pitchFamily="34" charset="0"/>
              <a:buChar char="•"/>
            </a:pPr>
            <a:r>
              <a:rPr lang="en-US" sz="1800" dirty="0" smtClean="0"/>
              <a:t>Inputting all real-world </a:t>
            </a:r>
            <a:r>
              <a:rPr lang="en-US" sz="1800" dirty="0"/>
              <a:t>knowledge requires an almost infinite amount of work </a:t>
            </a:r>
            <a:r>
              <a:rPr lang="en-US" sz="1800" dirty="0" smtClean="0"/>
              <a:t>(Back then, Internet and Web were not existed yet)</a:t>
            </a:r>
            <a:endParaRPr lang="en-US" sz="1800" dirty="0"/>
          </a:p>
          <a:p>
            <a:endParaRPr lang="en-US" sz="1800" dirty="0" smtClean="0"/>
          </a:p>
          <a:p>
            <a:pPr>
              <a:buFont typeface="Arial" panose="020B0604020202020204" pitchFamily="34" charset="0"/>
              <a:buChar char="•"/>
            </a:pPr>
            <a:r>
              <a:rPr lang="en-US" sz="1800" dirty="0" smtClean="0"/>
              <a:t>Machine does not understands </a:t>
            </a:r>
            <a:r>
              <a:rPr lang="en-US" sz="1800" dirty="0"/>
              <a:t>the actual meaning of </a:t>
            </a:r>
            <a:r>
              <a:rPr lang="en-US" sz="1800" dirty="0" smtClean="0"/>
              <a:t>the knowledge</a:t>
            </a:r>
            <a:r>
              <a:rPr lang="en-US" sz="1800" dirty="0"/>
              <a:t>. Even if the knowledge is structured and systemized, a </a:t>
            </a:r>
            <a:r>
              <a:rPr lang="en-US" sz="1800" dirty="0" smtClean="0"/>
              <a:t>machine </a:t>
            </a:r>
            <a:r>
              <a:rPr lang="en-US" sz="1800" b="1" dirty="0" smtClean="0">
                <a:solidFill>
                  <a:srgbClr val="0070C0"/>
                </a:solidFill>
              </a:rPr>
              <a:t>understands </a:t>
            </a:r>
            <a:r>
              <a:rPr lang="en-US" sz="1800" b="1" dirty="0">
                <a:solidFill>
                  <a:srgbClr val="0070C0"/>
                </a:solidFill>
              </a:rPr>
              <a:t>it as a mark and never understands the concept</a:t>
            </a:r>
            <a:r>
              <a:rPr lang="en-US" sz="1800" dirty="0"/>
              <a:t>. </a:t>
            </a:r>
            <a:r>
              <a:rPr lang="en-US" sz="1800" dirty="0" smtClean="0"/>
              <a:t>Machine just </a:t>
            </a:r>
            <a:r>
              <a:rPr lang="en-US" sz="1800" dirty="0"/>
              <a:t>compare </a:t>
            </a:r>
            <a:r>
              <a:rPr lang="en-US" sz="1800" dirty="0" smtClean="0"/>
              <a:t>the data </a:t>
            </a:r>
            <a:r>
              <a:rPr lang="en-US" sz="1800" dirty="0"/>
              <a:t>and assume meaning based on the dictionary. </a:t>
            </a:r>
            <a:endParaRPr lang="en-US" sz="1800" dirty="0" smtClean="0"/>
          </a:p>
          <a:p>
            <a:endParaRPr lang="en-US" sz="1800" dirty="0"/>
          </a:p>
          <a:p>
            <a:r>
              <a:rPr lang="en-US" sz="1800" dirty="0" smtClean="0"/>
              <a:t>For </a:t>
            </a:r>
            <a:r>
              <a:rPr lang="en-US" sz="1800" dirty="0"/>
              <a:t>example, if you </a:t>
            </a:r>
            <a:r>
              <a:rPr lang="en-US" sz="1800" dirty="0" smtClean="0"/>
              <a:t>know the </a:t>
            </a:r>
            <a:r>
              <a:rPr lang="en-US" sz="1800" dirty="0"/>
              <a:t>concept of "apple" and "green" and are taught "green apple = apple </a:t>
            </a:r>
            <a:r>
              <a:rPr lang="en-US" sz="1800" dirty="0" smtClean="0"/>
              <a:t>+ green</a:t>
            </a:r>
            <a:r>
              <a:rPr lang="en-US" sz="1800" dirty="0"/>
              <a:t>", then you can understand that "a green apple is a green colored apple" </a:t>
            </a:r>
            <a:r>
              <a:rPr lang="en-US" sz="1800" dirty="0" smtClean="0"/>
              <a:t>at first </a:t>
            </a:r>
            <a:r>
              <a:rPr lang="en-US" sz="1800" dirty="0"/>
              <a:t>sight, whereas a machine can't. This is called the </a:t>
            </a:r>
            <a:r>
              <a:rPr lang="en-US" sz="1800" b="1" dirty="0">
                <a:solidFill>
                  <a:srgbClr val="0070C0"/>
                </a:solidFill>
              </a:rPr>
              <a:t>symbol </a:t>
            </a:r>
            <a:r>
              <a:rPr lang="en-US" sz="1800" b="1" dirty="0" smtClean="0">
                <a:solidFill>
                  <a:srgbClr val="0070C0"/>
                </a:solidFill>
              </a:rPr>
              <a:t>grounding problem </a:t>
            </a:r>
            <a:r>
              <a:rPr lang="en-US" sz="1800" dirty="0"/>
              <a:t>and is considered one of the biggest problems in the AI field, as </a:t>
            </a:r>
            <a:r>
              <a:rPr lang="en-US" sz="1800" dirty="0" smtClean="0"/>
              <a:t>well as </a:t>
            </a:r>
            <a:r>
              <a:rPr lang="en-US" sz="1800" dirty="0"/>
              <a:t>the frame problem.</a:t>
            </a:r>
          </a:p>
        </p:txBody>
      </p:sp>
    </p:spTree>
    <p:extLst>
      <p:ext uri="{BB962C8B-B14F-4D97-AF65-F5344CB8AC3E}">
        <p14:creationId xmlns:p14="http://schemas.microsoft.com/office/powerpoint/2010/main" val="2925983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84004"/>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718480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Symbolic</a:t>
            </a:r>
            <a:r>
              <a:rPr lang="en-US" sz="1800" dirty="0" smtClean="0"/>
              <a:t>: explore </a:t>
            </a:r>
            <a:r>
              <a:rPr lang="en-US" sz="1800" dirty="0"/>
              <a:t>the possibility that human intelligence could be reduced to </a:t>
            </a:r>
            <a:r>
              <a:rPr lang="en-US" sz="1800" b="1" dirty="0">
                <a:solidFill>
                  <a:srgbClr val="0070C0"/>
                </a:solidFill>
              </a:rPr>
              <a:t>symbol </a:t>
            </a:r>
            <a:r>
              <a:rPr lang="en-US" sz="1800" b="1" dirty="0" smtClean="0">
                <a:solidFill>
                  <a:srgbClr val="0070C0"/>
                </a:solidFill>
              </a:rPr>
              <a:t>manipulation </a:t>
            </a:r>
            <a:r>
              <a:rPr lang="en-US" sz="1800" dirty="0"/>
              <a:t>(Human express knowledge in </a:t>
            </a:r>
            <a:r>
              <a:rPr lang="en-US" sz="1800" dirty="0" smtClean="0"/>
              <a:t>language </a:t>
            </a:r>
            <a:r>
              <a:rPr lang="en-US" sz="1800" dirty="0"/>
              <a:t>which is symbols)</a:t>
            </a:r>
          </a:p>
          <a:p>
            <a:endParaRPr lang="en-US" sz="1800" dirty="0" smtClean="0"/>
          </a:p>
          <a:p>
            <a:pPr>
              <a:buFont typeface="Arial" panose="020B0604020202020204" pitchFamily="34" charset="0"/>
              <a:buChar char="•"/>
            </a:pPr>
            <a:r>
              <a:rPr lang="en-US" sz="1800" b="1" dirty="0"/>
              <a:t>Cognitive </a:t>
            </a:r>
            <a:r>
              <a:rPr lang="en-US" sz="1800" b="1" dirty="0" smtClean="0"/>
              <a:t>simulation</a:t>
            </a:r>
            <a:r>
              <a:rPr lang="en-US" sz="1800" dirty="0" smtClean="0"/>
              <a:t>: defining </a:t>
            </a:r>
            <a:r>
              <a:rPr lang="en-US" sz="1800" b="1" dirty="0">
                <a:solidFill>
                  <a:srgbClr val="0070C0"/>
                </a:solidFill>
              </a:rPr>
              <a:t>heuristic </a:t>
            </a:r>
            <a:r>
              <a:rPr lang="en-US" sz="1800" b="1" dirty="0" smtClean="0">
                <a:solidFill>
                  <a:srgbClr val="0070C0"/>
                </a:solidFill>
              </a:rPr>
              <a:t>algorithms</a:t>
            </a:r>
            <a:r>
              <a:rPr lang="en-US" sz="1800" dirty="0" smtClean="0"/>
              <a:t> </a:t>
            </a:r>
            <a:r>
              <a:rPr lang="en-US" sz="1800" dirty="0"/>
              <a:t>in order to simulate </a:t>
            </a:r>
            <a:r>
              <a:rPr lang="en-US" sz="1800" b="1" dirty="0" smtClean="0">
                <a:solidFill>
                  <a:srgbClr val="0070C0"/>
                </a:solidFill>
              </a:rPr>
              <a:t>human cognitive </a:t>
            </a:r>
            <a:r>
              <a:rPr lang="en-US" sz="1800" b="1" dirty="0">
                <a:solidFill>
                  <a:srgbClr val="0070C0"/>
                </a:solidFill>
              </a:rPr>
              <a:t>abilities</a:t>
            </a:r>
            <a:r>
              <a:rPr lang="en-US" sz="1800" dirty="0"/>
              <a:t>, e.g., reasoning, problem solving, object recognition, and </a:t>
            </a:r>
            <a:r>
              <a:rPr lang="en-US" sz="1800" dirty="0" smtClean="0"/>
              <a:t>learning. We try </a:t>
            </a:r>
            <a:r>
              <a:rPr lang="en-US" sz="1800" dirty="0"/>
              <a:t>to discover elementary concepts and rules which </a:t>
            </a:r>
            <a:r>
              <a:rPr lang="en-US" sz="1800" dirty="0" smtClean="0"/>
              <a:t>are used </a:t>
            </a:r>
            <a:r>
              <a:rPr lang="en-US" sz="1800" dirty="0"/>
              <a:t>by a human being for solving generic problems. </a:t>
            </a:r>
          </a:p>
          <a:p>
            <a:pPr marL="0" indent="0"/>
            <a:endParaRPr lang="en-US" sz="1800" dirty="0" smtClean="0"/>
          </a:p>
          <a:p>
            <a:pPr>
              <a:buFont typeface="Arial" panose="020B0604020202020204" pitchFamily="34" charset="0"/>
              <a:buChar char="•"/>
            </a:pPr>
            <a:r>
              <a:rPr lang="en-US" sz="1800" b="1" dirty="0" smtClean="0"/>
              <a:t>Logic base</a:t>
            </a:r>
            <a:r>
              <a:rPr lang="en-US" sz="1800" dirty="0" smtClean="0"/>
              <a:t>: machines </a:t>
            </a:r>
            <a:r>
              <a:rPr lang="en-US" sz="1800" dirty="0"/>
              <a:t>did not need to simulate human thought, but should instead try to find the essence of </a:t>
            </a:r>
            <a:r>
              <a:rPr lang="en-US" sz="1800" b="1" dirty="0">
                <a:solidFill>
                  <a:srgbClr val="0070C0"/>
                </a:solidFill>
              </a:rPr>
              <a:t>abstract reasoning and problem solving</a:t>
            </a:r>
            <a:r>
              <a:rPr lang="en-US" sz="1800" dirty="0"/>
              <a:t>, regardless of whether people used the same </a:t>
            </a:r>
            <a:r>
              <a:rPr lang="en-US" sz="1800" dirty="0" smtClean="0"/>
              <a:t>algorithms (e.g. LISP programming language encode the logic)</a:t>
            </a:r>
            <a:endParaRPr lang="en-US" sz="1800" dirty="0"/>
          </a:p>
        </p:txBody>
      </p:sp>
    </p:spTree>
    <p:extLst>
      <p:ext uri="{BB962C8B-B14F-4D97-AF65-F5344CB8AC3E}">
        <p14:creationId xmlns:p14="http://schemas.microsoft.com/office/powerpoint/2010/main" val="1292335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Evolutionary</a:t>
            </a:r>
            <a:r>
              <a:rPr lang="en-US" sz="1800" dirty="0"/>
              <a:t>:  a form of </a:t>
            </a:r>
            <a:r>
              <a:rPr lang="en-US" sz="1800" b="1" dirty="0">
                <a:solidFill>
                  <a:srgbClr val="0070C0"/>
                </a:solidFill>
              </a:rPr>
              <a:t>optimization search</a:t>
            </a:r>
            <a:r>
              <a:rPr lang="en-US" sz="1800" dirty="0"/>
              <a:t>. They may begin with a population of organisms (the guesses) and then allow them to </a:t>
            </a:r>
            <a:r>
              <a:rPr lang="en-US" sz="1800" b="1" dirty="0">
                <a:solidFill>
                  <a:srgbClr val="0070C0"/>
                </a:solidFill>
              </a:rPr>
              <a:t>mutate and recombine</a:t>
            </a:r>
            <a:r>
              <a:rPr lang="en-US" sz="1800" dirty="0"/>
              <a:t>, </a:t>
            </a:r>
            <a:r>
              <a:rPr lang="en-US" sz="1800" b="1" dirty="0">
                <a:solidFill>
                  <a:srgbClr val="0070C0"/>
                </a:solidFill>
              </a:rPr>
              <a:t>selecting only the fittest to survive each generation </a:t>
            </a:r>
            <a:r>
              <a:rPr lang="en-US" sz="1800" dirty="0"/>
              <a:t>(refining the guesses). Examples are genetic programming, ant colony or particle swam optimization.</a:t>
            </a:r>
          </a:p>
          <a:p>
            <a:endParaRPr lang="en-US" sz="1800" b="1" dirty="0" smtClean="0"/>
          </a:p>
          <a:p>
            <a:r>
              <a:rPr lang="en-US" sz="1800" b="1" dirty="0" smtClean="0"/>
              <a:t>Connectionist</a:t>
            </a:r>
            <a:r>
              <a:rPr lang="en-US" sz="1800" dirty="0"/>
              <a:t>: t</a:t>
            </a:r>
            <a:r>
              <a:rPr lang="en-US" sz="1800" dirty="0" smtClean="0"/>
              <a:t>he </a:t>
            </a:r>
            <a:r>
              <a:rPr lang="en-US" sz="1800" dirty="0"/>
              <a:t>learning is a result of </a:t>
            </a:r>
            <a:r>
              <a:rPr lang="en-US" sz="1800" b="1" dirty="0">
                <a:solidFill>
                  <a:srgbClr val="0070C0"/>
                </a:solidFill>
              </a:rPr>
              <a:t>associations between stimuli </a:t>
            </a:r>
            <a:r>
              <a:rPr lang="en-US" sz="1800" b="1" dirty="0" smtClean="0">
                <a:solidFill>
                  <a:srgbClr val="0070C0"/>
                </a:solidFill>
              </a:rPr>
              <a:t>and responses </a:t>
            </a:r>
            <a:r>
              <a:rPr lang="en-US" sz="1800" b="1" dirty="0">
                <a:solidFill>
                  <a:srgbClr val="0070C0"/>
                </a:solidFill>
              </a:rPr>
              <a:t>to stimuli</a:t>
            </a:r>
            <a:r>
              <a:rPr lang="en-US" sz="1800" dirty="0"/>
              <a:t>. Associations become strengthened if an organism is </a:t>
            </a:r>
            <a:r>
              <a:rPr lang="en-US" sz="1800" dirty="0" smtClean="0"/>
              <a:t>trained with </a:t>
            </a:r>
            <a:r>
              <a:rPr lang="en-US" sz="1800" dirty="0"/>
              <a:t>stimulus-response exercises, and they become weakened if such training </a:t>
            </a:r>
            <a:r>
              <a:rPr lang="en-US" sz="1800" dirty="0" smtClean="0"/>
              <a:t>is discontinued (</a:t>
            </a:r>
            <a:r>
              <a:rPr lang="en-US" sz="1800" dirty="0"/>
              <a:t>bio-inspired </a:t>
            </a:r>
            <a:r>
              <a:rPr lang="en-US" sz="1800" dirty="0" smtClean="0"/>
              <a:t>model and the best example is </a:t>
            </a:r>
            <a:r>
              <a:rPr lang="en-US" sz="1800" b="1" dirty="0" smtClean="0"/>
              <a:t>Neural Network</a:t>
            </a:r>
            <a:r>
              <a:rPr lang="en-US" sz="1800" dirty="0" smtClean="0"/>
              <a:t>)</a:t>
            </a:r>
          </a:p>
          <a:p>
            <a:endParaRPr lang="en-US" sz="1800" dirty="0" smtClean="0"/>
          </a:p>
          <a:p>
            <a:r>
              <a:rPr lang="en-US" sz="1800" dirty="0" smtClean="0"/>
              <a:t> </a:t>
            </a:r>
            <a:r>
              <a:rPr lang="en-US" sz="1800" b="1" dirty="0" smtClean="0"/>
              <a:t>Computational and Statistical</a:t>
            </a:r>
            <a:r>
              <a:rPr lang="en-US" sz="1800" dirty="0" smtClean="0"/>
              <a:t>: </a:t>
            </a:r>
            <a:r>
              <a:rPr lang="en-US" sz="1800" b="1" dirty="0" smtClean="0">
                <a:solidFill>
                  <a:srgbClr val="0070C0"/>
                </a:solidFill>
              </a:rPr>
              <a:t>learning from the experience </a:t>
            </a:r>
            <a:r>
              <a:rPr lang="en-US" sz="1800" dirty="0" smtClean="0"/>
              <a:t>(data) and derive the statistical meaning of inference from the data (Machine Learning).</a:t>
            </a:r>
            <a:endParaRPr lang="en-US" sz="1800" dirty="0"/>
          </a:p>
        </p:txBody>
      </p:sp>
    </p:spTree>
    <p:extLst>
      <p:ext uri="{BB962C8B-B14F-4D97-AF65-F5344CB8AC3E}">
        <p14:creationId xmlns:p14="http://schemas.microsoft.com/office/powerpoint/2010/main" val="1039880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sp>
        <p:nvSpPr>
          <p:cNvPr id="9" name="Title 2"/>
          <p:cNvSpPr txBox="1">
            <a:spLocks/>
          </p:cNvSpPr>
          <p:nvPr/>
        </p:nvSpPr>
        <p:spPr>
          <a:xfrm>
            <a:off x="0" y="620713"/>
            <a:ext cx="8077200" cy="1000125"/>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marL="457200" indent="-457200"/>
            <a:r>
              <a:rPr lang="en-US" smtClean="0"/>
              <a:t>Introduction to AI - Third AI Boom (Now)</a:t>
            </a:r>
            <a:endParaRPr lang="en-US"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21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Third AI Boom (Now)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832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Third AI Boom (Now)</a:t>
            </a:r>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3753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Third AI Boom (Now)</a:t>
            </a:r>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206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Algorithms</a:t>
            </a:r>
            <a:r>
              <a:rPr lang="en-US" sz="1800" dirty="0" smtClean="0"/>
              <a:t>: new techniques in </a:t>
            </a:r>
            <a:r>
              <a:rPr lang="en-US" sz="1800" b="1" dirty="0" smtClean="0">
                <a:solidFill>
                  <a:srgbClr val="0070C0"/>
                </a:solidFill>
              </a:rPr>
              <a:t>processing data in parallel</a:t>
            </a:r>
            <a:r>
              <a:rPr lang="en-US" sz="1800" dirty="0" smtClean="0"/>
              <a:t>. Such as Map-Reduce which distribute the program logic to the data and combine the results.</a:t>
            </a:r>
          </a:p>
          <a:p>
            <a:pPr marL="0" indent="0"/>
            <a:endParaRPr lang="en-US" sz="1800" dirty="0" smtClean="0"/>
          </a:p>
          <a:p>
            <a:pPr marL="285750" indent="-285750">
              <a:buFont typeface="Arial" panose="020B0604020202020204" pitchFamily="34" charset="0"/>
              <a:buChar char="•"/>
            </a:pPr>
            <a:r>
              <a:rPr lang="en-US" sz="1800" b="1" dirty="0" smtClean="0"/>
              <a:t>Breakthrough</a:t>
            </a:r>
            <a:r>
              <a:rPr lang="en-US" sz="1800" dirty="0" smtClean="0"/>
              <a:t>: </a:t>
            </a:r>
            <a:r>
              <a:rPr lang="en-US" sz="1800" b="1" dirty="0" smtClean="0">
                <a:solidFill>
                  <a:srgbClr val="0070C0"/>
                </a:solidFill>
              </a:rPr>
              <a:t>Deep Learning </a:t>
            </a:r>
            <a:r>
              <a:rPr lang="en-US" sz="1800" dirty="0" smtClean="0"/>
              <a:t>solve some bottlenecks previously encountered in Neural Networks and results in commercial success. </a:t>
            </a:r>
          </a:p>
          <a:p>
            <a:pPr marL="0" indent="0"/>
            <a:endParaRPr lang="en-US" sz="1800" dirty="0" smtClean="0"/>
          </a:p>
          <a:p>
            <a:pPr marL="400050" lvl="1" indent="0">
              <a:buNone/>
            </a:pPr>
            <a:r>
              <a:rPr lang="en-US" sz="1600" dirty="0" smtClean="0"/>
              <a:t>2013 Playing Atari with Deep Reinforcement Learning</a:t>
            </a:r>
          </a:p>
          <a:p>
            <a:pPr marL="400050" lvl="1" indent="0">
              <a:buNone/>
            </a:pPr>
            <a:r>
              <a:rPr lang="en-US" sz="1600" dirty="0">
                <a:hlinkClick r:id="rId2"/>
              </a:rPr>
              <a:t>https://</a:t>
            </a:r>
            <a:r>
              <a:rPr lang="en-US" sz="1600" dirty="0" smtClean="0">
                <a:hlinkClick r:id="rId2"/>
              </a:rPr>
              <a:t>arxiv.org/abs/1312.5602</a:t>
            </a:r>
            <a:endParaRPr lang="en-US" sz="1600" dirty="0" smtClean="0"/>
          </a:p>
          <a:p>
            <a:pPr marL="400050" lvl="1" indent="0">
              <a:buNone/>
            </a:pPr>
            <a:endParaRPr lang="en-US" sz="1600" dirty="0"/>
          </a:p>
          <a:p>
            <a:pPr marL="400050" lvl="1" indent="0">
              <a:buNone/>
            </a:pPr>
            <a:r>
              <a:rPr lang="en-US" sz="1600" dirty="0" smtClean="0"/>
              <a:t>2016 </a:t>
            </a:r>
            <a:r>
              <a:rPr lang="en-US" sz="1600" dirty="0" err="1" smtClean="0"/>
              <a:t>AlphaGo</a:t>
            </a:r>
            <a:r>
              <a:rPr lang="en-US" sz="1600" dirty="0" smtClean="0"/>
              <a:t> </a:t>
            </a:r>
          </a:p>
          <a:p>
            <a:pPr marL="400050" lvl="1" indent="0">
              <a:buNone/>
            </a:pPr>
            <a:r>
              <a:rPr lang="en-US" sz="1600" dirty="0" smtClean="0">
                <a:hlinkClick r:id="rId3"/>
              </a:rPr>
              <a:t>https</a:t>
            </a:r>
            <a:r>
              <a:rPr lang="en-US" sz="1600" dirty="0">
                <a:hlinkClick r:id="rId3"/>
              </a:rPr>
              <a:t>://</a:t>
            </a:r>
            <a:r>
              <a:rPr lang="en-US" sz="1600" dirty="0" smtClean="0">
                <a:hlinkClick r:id="rId3"/>
              </a:rPr>
              <a:t>www.theverge.com/2017/5/25/15689462/alphago-ke-jie-game-2-result-google-deepmind-china</a:t>
            </a:r>
            <a:endParaRPr lang="en-US" sz="1600" dirty="0" smtClean="0"/>
          </a:p>
          <a:p>
            <a:pPr marL="0" indent="0"/>
            <a:endParaRPr lang="en-US" sz="1800" dirty="0" smtClean="0"/>
          </a:p>
          <a:p>
            <a:pPr marL="685800" lvl="1">
              <a:buFont typeface="Arial" panose="020B0604020202020204" pitchFamily="34" charset="0"/>
              <a:buChar char="•"/>
            </a:pPr>
            <a:endParaRPr lang="en-US" sz="1600" dirty="0"/>
          </a:p>
        </p:txBody>
      </p:sp>
    </p:spTree>
    <p:extLst>
      <p:ext uri="{BB962C8B-B14F-4D97-AF65-F5344CB8AC3E}">
        <p14:creationId xmlns:p14="http://schemas.microsoft.com/office/powerpoint/2010/main" val="445661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Community and Competition</a:t>
            </a:r>
            <a:r>
              <a:rPr lang="en-US" sz="1800" dirty="0" smtClean="0"/>
              <a:t>: Open Source APIs and prize awards</a:t>
            </a:r>
          </a:p>
          <a:p>
            <a:pPr marL="685800" lvl="1">
              <a:buFont typeface="Arial" panose="020B0604020202020204" pitchFamily="34" charset="0"/>
              <a:buChar char="•"/>
            </a:pPr>
            <a:endParaRPr lang="en-US" sz="1600" dirty="0" smtClean="0"/>
          </a:p>
          <a:p>
            <a:pPr marL="685800" lvl="1">
              <a:buFont typeface="Arial" panose="020B0604020202020204" pitchFamily="34" charset="0"/>
              <a:buChar char="•"/>
            </a:pPr>
            <a:r>
              <a:rPr lang="en-US" sz="1600" dirty="0" smtClean="0"/>
              <a:t>Netflix Prize: </a:t>
            </a:r>
            <a:r>
              <a:rPr lang="en-US" sz="1600" dirty="0" smtClean="0">
                <a:hlinkClick r:id="rId2"/>
              </a:rPr>
              <a:t>https</a:t>
            </a:r>
            <a:r>
              <a:rPr lang="en-US" sz="1600" dirty="0">
                <a:hlinkClick r:id="rId2"/>
              </a:rPr>
              <a:t>://</a:t>
            </a:r>
            <a:r>
              <a:rPr lang="en-US" sz="1600" dirty="0" smtClean="0">
                <a:hlinkClick r:id="rId2"/>
              </a:rPr>
              <a:t>en.wikipedia.org/wiki/Netflix_Prize</a:t>
            </a:r>
            <a:endParaRPr lang="en-US" sz="1600" dirty="0" smtClean="0"/>
          </a:p>
          <a:p>
            <a:pPr marL="400050" lvl="1" indent="0">
              <a:buNone/>
            </a:pPr>
            <a:r>
              <a:rPr lang="en-US" sz="1600" dirty="0" smtClean="0"/>
              <a:t>		</a:t>
            </a:r>
            <a:r>
              <a:rPr lang="en-US" sz="1600" dirty="0" smtClean="0">
                <a:hlinkClick r:id="rId3"/>
              </a:rPr>
              <a:t>https</a:t>
            </a:r>
            <a:r>
              <a:rPr lang="en-US" sz="1600" dirty="0">
                <a:hlinkClick r:id="rId3"/>
              </a:rPr>
              <a:t>://</a:t>
            </a:r>
            <a:r>
              <a:rPr lang="en-US" sz="1600" dirty="0" smtClean="0">
                <a:hlinkClick r:id="rId3"/>
              </a:rPr>
              <a:t>www.netflixprize.com/leaderboard.html</a:t>
            </a:r>
            <a:endParaRPr lang="en-US" sz="1600" dirty="0" smtClean="0"/>
          </a:p>
          <a:p>
            <a:pPr marL="400050" lvl="1" indent="0">
              <a:buNone/>
            </a:pPr>
            <a:endParaRPr lang="en-US" sz="1600" dirty="0" smtClean="0"/>
          </a:p>
          <a:p>
            <a:pPr marL="400050" lvl="1" indent="0">
              <a:buNone/>
            </a:pPr>
            <a:r>
              <a:rPr lang="en-US" sz="1400" dirty="0" smtClean="0"/>
              <a:t>(</a:t>
            </a:r>
            <a:r>
              <a:rPr lang="en-US" sz="1400" dirty="0"/>
              <a:t>open competition for the best collaborative filtering algorithm to predict user ratings for films, </a:t>
            </a:r>
            <a:r>
              <a:rPr lang="en-US" sz="1400" b="1" dirty="0">
                <a:solidFill>
                  <a:srgbClr val="0070C0"/>
                </a:solidFill>
              </a:rPr>
              <a:t>based on previous ratings without any other information about the users or films</a:t>
            </a:r>
            <a:r>
              <a:rPr lang="en-US" sz="1400" dirty="0"/>
              <a:t>, i.e. without the users or the films being identified except by numbers assigned for the contest</a:t>
            </a:r>
            <a:r>
              <a:rPr lang="en-US" sz="1400" dirty="0" smtClean="0"/>
              <a:t>. </a:t>
            </a:r>
            <a:r>
              <a:rPr lang="en-US" sz="1400" dirty="0"/>
              <a:t>On September 21, 2009, the </a:t>
            </a:r>
            <a:r>
              <a:rPr lang="en-US" sz="1400" b="1" dirty="0">
                <a:solidFill>
                  <a:srgbClr val="0070C0"/>
                </a:solidFill>
              </a:rPr>
              <a:t>grand prize of US$1,000,000</a:t>
            </a:r>
            <a:r>
              <a:rPr lang="en-US" sz="1400" dirty="0"/>
              <a:t> was given to the </a:t>
            </a:r>
            <a:r>
              <a:rPr lang="en-US" sz="1400" dirty="0" err="1"/>
              <a:t>BellKor's</a:t>
            </a:r>
            <a:r>
              <a:rPr lang="en-US" sz="1400" dirty="0"/>
              <a:t> Pragmatic Chaos team which bested Netflix's own algorithm for predicting ratings by 10.06</a:t>
            </a:r>
            <a:r>
              <a:rPr lang="en-US" sz="1400" dirty="0" smtClean="0"/>
              <a:t>%.)</a:t>
            </a:r>
          </a:p>
          <a:p>
            <a:pPr marL="400050" lvl="1" indent="0">
              <a:buNone/>
            </a:pPr>
            <a:endParaRPr lang="en-US" sz="1600" dirty="0"/>
          </a:p>
          <a:p>
            <a:pPr marL="685800" lvl="1"/>
            <a:r>
              <a:rPr lang="en-US" sz="1600" dirty="0"/>
              <a:t>IBM’s Watson Analytics platform is now open to </a:t>
            </a:r>
            <a:r>
              <a:rPr lang="en-US" sz="1600" dirty="0" smtClean="0"/>
              <a:t>everyone: </a:t>
            </a:r>
            <a:r>
              <a:rPr lang="en-US" sz="1600" dirty="0" smtClean="0">
                <a:hlinkClick r:id="rId4"/>
              </a:rPr>
              <a:t>https</a:t>
            </a:r>
            <a:r>
              <a:rPr lang="en-US" sz="1600" dirty="0">
                <a:hlinkClick r:id="rId4"/>
              </a:rPr>
              <a:t>://thenextweb.com/apps/2014/12/04/ibms-watson-powered-analytics-platform-now-open-everyone</a:t>
            </a:r>
            <a:r>
              <a:rPr lang="en-US" sz="1600" dirty="0" smtClean="0">
                <a:hlinkClick r:id="rId4"/>
              </a:rPr>
              <a:t>/</a:t>
            </a:r>
            <a:endParaRPr lang="en-US" sz="1600" dirty="0" smtClean="0"/>
          </a:p>
          <a:p>
            <a:pPr marL="685800" lvl="1"/>
            <a:endParaRPr lang="en-US" sz="1600" dirty="0" smtClean="0"/>
          </a:p>
          <a:p>
            <a:pPr marL="685800" lvl="1">
              <a:buFont typeface="Arial" panose="020B0604020202020204" pitchFamily="34" charset="0"/>
              <a:buChar char="•"/>
            </a:pPr>
            <a:endParaRPr lang="en-US" sz="1600" dirty="0"/>
          </a:p>
        </p:txBody>
      </p:sp>
    </p:spTree>
    <p:extLst>
      <p:ext uri="{BB962C8B-B14F-4D97-AF65-F5344CB8AC3E}">
        <p14:creationId xmlns:p14="http://schemas.microsoft.com/office/powerpoint/2010/main" val="102038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483768" y="5906147"/>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683568" y="1556792"/>
            <a:ext cx="7760323" cy="4349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723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AI - </a:t>
            </a:r>
            <a:r>
              <a:rPr lang="en-US" dirty="0" smtClean="0"/>
              <a:t>Third </a:t>
            </a:r>
            <a:r>
              <a:rPr lang="en-US" dirty="0"/>
              <a:t>AI Boom </a:t>
            </a:r>
            <a:r>
              <a:rPr lang="en-US" dirty="0" smtClean="0"/>
              <a:t>(Now)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954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Face Recognition</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Face recognition</a:t>
            </a:r>
            <a:r>
              <a:rPr lang="en-US" sz="2000" dirty="0" smtClean="0"/>
              <a:t>: </a:t>
            </a:r>
            <a:r>
              <a:rPr lang="en-US" sz="2000" dirty="0"/>
              <a:t>Face (</a:t>
            </a:r>
            <a:r>
              <a:rPr lang="en-US" sz="2000" dirty="0" err="1"/>
              <a:t>iPhoneX</a:t>
            </a:r>
            <a:r>
              <a:rPr lang="en-US" sz="2000" dirty="0"/>
              <a:t> </a:t>
            </a:r>
            <a:r>
              <a:rPr lang="en-US" sz="2000" dirty="0" err="1"/>
              <a:t>FaceId</a:t>
            </a:r>
            <a:r>
              <a:rPr lang="en-US" sz="2000" dirty="0" smtClean="0"/>
              <a:t>), Security Camera</a:t>
            </a:r>
          </a:p>
          <a:p>
            <a:pPr marL="457200" lvl="1" indent="0">
              <a:buNone/>
            </a:pPr>
            <a:endParaRPr lang="en-US" sz="1600" dirty="0" smtClean="0">
              <a:hlinkClick r:id=""/>
            </a:endParaRPr>
          </a:p>
          <a:p>
            <a:pPr marL="457200" lvl="1" indent="0">
              <a:buNone/>
            </a:pPr>
            <a:r>
              <a:rPr lang="en-US" sz="1600" dirty="0" smtClean="0">
                <a:hlinkClick r:id=""/>
              </a:rPr>
              <a:t>http</a:t>
            </a:r>
            <a:r>
              <a:rPr lang="en-US" sz="1600" dirty="0">
                <a:hlinkClick r:id="rId2"/>
              </a:rPr>
              <a:t>://www.telegraph.co.uk/news/2017/03/20/beijing-park-uses-face-recognition-software-wipe-toilet-paper</a:t>
            </a:r>
            <a:r>
              <a:rPr lang="en-US" sz="1600" dirty="0" smtClean="0">
                <a:hlinkClick r:id="rId2"/>
              </a:rPr>
              <a:t>/</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3107736"/>
            <a:ext cx="2251865" cy="24094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91880" y="5601434"/>
            <a:ext cx="3384376" cy="707886"/>
          </a:xfrm>
          <a:prstGeom prst="rect">
            <a:avLst/>
          </a:prstGeom>
          <a:noFill/>
        </p:spPr>
        <p:txBody>
          <a:bodyPr wrap="square" rtlCol="0">
            <a:spAutoFit/>
          </a:bodyPr>
          <a:lstStyle/>
          <a:p>
            <a:pPr marL="0" lvl="1"/>
            <a:r>
              <a:rPr lang="en-US" sz="1600" dirty="0">
                <a:solidFill>
                  <a:srgbClr val="FFC000"/>
                </a:solidFill>
                <a:hlinkClick r:id="rId4"/>
              </a:rPr>
              <a:t>How to send Winnie-the-Pooh</a:t>
            </a:r>
            <a:endParaRPr lang="en-US" sz="1600" dirty="0">
              <a:solidFill>
                <a:srgbClr val="FFC000"/>
              </a:solidFill>
            </a:endParaRPr>
          </a:p>
          <a:p>
            <a:endParaRPr lang="en-US" dirty="0"/>
          </a:p>
        </p:txBody>
      </p:sp>
      <p:sp>
        <p:nvSpPr>
          <p:cNvPr id="9" name="Right Arrow 8"/>
          <p:cNvSpPr/>
          <p:nvPr/>
        </p:nvSpPr>
        <p:spPr bwMode="auto">
          <a:xfrm>
            <a:off x="2555776" y="5589240"/>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759635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Use 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8536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Self 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1205159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Self 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2" name="TextBox 1"/>
          <p:cNvSpPr txBox="1"/>
          <p:nvPr/>
        </p:nvSpPr>
        <p:spPr>
          <a:xfrm>
            <a:off x="539552" y="1700808"/>
            <a:ext cx="7560840" cy="4524315"/>
          </a:xfrm>
          <a:prstGeom prst="rect">
            <a:avLst/>
          </a:prstGeom>
          <a:noFill/>
        </p:spPr>
        <p:txBody>
          <a:bodyPr wrap="square" rtlCol="0">
            <a:spAutoFit/>
          </a:bodyPr>
          <a:lstStyle/>
          <a:p>
            <a:r>
              <a:rPr lang="en-US" b="1" u="sng" dirty="0" smtClean="0"/>
              <a:t>Challenges</a:t>
            </a:r>
            <a:r>
              <a:rPr lang="en-US" dirty="0"/>
              <a:t/>
            </a:r>
            <a:br>
              <a:rPr lang="en-US" dirty="0"/>
            </a:br>
            <a:endParaRPr lang="en-US" dirty="0"/>
          </a:p>
          <a:p>
            <a:pPr marL="285750" indent="-285750">
              <a:buFont typeface="Arial" panose="020B0604020202020204" pitchFamily="34" charset="0"/>
              <a:buChar char="•"/>
            </a:pPr>
            <a:r>
              <a:rPr lang="en-US" b="1" dirty="0"/>
              <a:t>Data &amp; Algo </a:t>
            </a:r>
            <a:r>
              <a:rPr lang="en-US" b="1" dirty="0" smtClean="0"/>
              <a:t>biased: </a:t>
            </a:r>
          </a:p>
          <a:p>
            <a:pPr marL="742950" lvl="1" indent="-285750">
              <a:buFont typeface="Arial" panose="020B0604020202020204" pitchFamily="34" charset="0"/>
              <a:buChar char="•"/>
            </a:pPr>
            <a:r>
              <a:rPr lang="en-US" dirty="0" smtClean="0">
                <a:hlinkClick r:id="rId2"/>
              </a:rPr>
              <a:t>Should </a:t>
            </a:r>
            <a:r>
              <a:rPr lang="en-US" dirty="0">
                <a:hlinkClick r:id="rId2"/>
              </a:rPr>
              <a:t>a self-driving car kill the baby or the grandma</a:t>
            </a:r>
            <a:r>
              <a:rPr lang="en-US" dirty="0" smtClean="0">
                <a:hlinkClick r:id="rId2"/>
              </a:rPr>
              <a:t>?</a:t>
            </a:r>
            <a:endParaRPr lang="en-US" dirty="0" smtClean="0"/>
          </a:p>
          <a:p>
            <a:pPr marL="742950" lvl="1" indent="-285750">
              <a:buFont typeface="Arial" panose="020B0604020202020204" pitchFamily="34" charset="0"/>
              <a:buChar char="•"/>
            </a:pPr>
            <a:r>
              <a:rPr lang="en-US" dirty="0">
                <a:hlinkClick r:id="rId3"/>
              </a:rPr>
              <a:t>Driverless Cars Will Have to Break the </a:t>
            </a:r>
            <a:r>
              <a:rPr lang="en-US" dirty="0" smtClean="0">
                <a:hlinkClick r:id="rId3"/>
              </a:rPr>
              <a:t>Law</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Responsibility</a:t>
            </a:r>
            <a:r>
              <a:rPr lang="en-US" dirty="0" smtClean="0"/>
              <a:t>: in case of breaking the law, who </a:t>
            </a:r>
            <a:r>
              <a:rPr lang="en-US" dirty="0"/>
              <a:t>should go to </a:t>
            </a:r>
            <a:r>
              <a:rPr lang="en-US" dirty="0" smtClean="0"/>
              <a:t>jail (the car owner or the car company)</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Less </a:t>
            </a:r>
            <a:r>
              <a:rPr lang="en-US" b="1" dirty="0"/>
              <a:t>tolerant </a:t>
            </a:r>
            <a:r>
              <a:rPr lang="en-US" dirty="0"/>
              <a:t>on machine </a:t>
            </a:r>
            <a:r>
              <a:rPr lang="en-US" dirty="0" smtClean="0"/>
              <a:t>than human</a:t>
            </a:r>
            <a:endParaRPr lang="en-US" dirty="0"/>
          </a:p>
          <a:p>
            <a:pPr marL="742950" lvl="1" indent="-285750">
              <a:buFont typeface="Arial" panose="020B0604020202020204" pitchFamily="34" charset="0"/>
              <a:buChar char="•"/>
            </a:pPr>
            <a:r>
              <a:rPr lang="en-US" b="1" dirty="0" smtClean="0"/>
              <a:t>2019:</a:t>
            </a:r>
            <a:r>
              <a:rPr lang="en-US" dirty="0" smtClean="0"/>
              <a:t> </a:t>
            </a:r>
            <a:r>
              <a:rPr lang="en-US" dirty="0" err="1" smtClean="0"/>
              <a:t>Fanlan</a:t>
            </a:r>
            <a:r>
              <a:rPr lang="en-US" dirty="0" smtClean="0"/>
              <a:t> </a:t>
            </a:r>
            <a:r>
              <a:rPr lang="en-US" dirty="0" smtClean="0"/>
              <a:t>bus incident</a:t>
            </a:r>
          </a:p>
          <a:p>
            <a:pPr marL="742950" lvl="1" indent="-285750">
              <a:buFont typeface="Arial" panose="020B0604020202020204" pitchFamily="34" charset="0"/>
              <a:buChar char="•"/>
            </a:pPr>
            <a:r>
              <a:rPr lang="en-US" b="1" dirty="0" smtClean="0"/>
              <a:t>2017:</a:t>
            </a:r>
            <a:r>
              <a:rPr lang="en-US" dirty="0" smtClean="0"/>
              <a:t> </a:t>
            </a:r>
            <a:r>
              <a:rPr lang="en-US" dirty="0" err="1" smtClean="0"/>
              <a:t>Taipo</a:t>
            </a:r>
            <a:r>
              <a:rPr lang="en-US" dirty="0" smtClean="0"/>
              <a:t> </a:t>
            </a:r>
            <a:r>
              <a:rPr lang="en-US" dirty="0"/>
              <a:t>road </a:t>
            </a:r>
            <a:r>
              <a:rPr lang="en-US"/>
              <a:t>incidents </a:t>
            </a:r>
            <a:endParaRPr lang="en-US" dirty="0"/>
          </a:p>
          <a:p>
            <a:r>
              <a:rPr lang="en-US" dirty="0"/>
              <a:t/>
            </a:r>
            <a:br>
              <a:rPr lang="en-US" dirty="0"/>
            </a:br>
            <a:endParaRPr lang="en-US" dirty="0"/>
          </a:p>
          <a:p>
            <a:r>
              <a:rPr lang="en-US" dirty="0"/>
              <a:t/>
            </a:r>
            <a:br>
              <a:rPr lang="en-US" dirty="0"/>
            </a:br>
            <a:endParaRPr lang="en-US"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93305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750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07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17958" cy="4339650"/>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rId3"/>
            </a:endParaRPr>
          </a:p>
          <a:p>
            <a:pPr algn="r"/>
            <a:r>
              <a:rPr lang="en-US" sz="1800" dirty="0" smtClean="0">
                <a:hlinkClick r:id="rId3"/>
              </a:rPr>
              <a:t>Code Example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989393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Decision Tree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2896"/>
            <a:ext cx="595698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MATLAB R2016a"/>
          <p:cNvPicPr>
            <a:picLocks noChangeAspect="1"/>
          </p:cNvPicPr>
          <p:nvPr/>
        </p:nvPicPr>
        <p:blipFill rotWithShape="1">
          <a:blip r:embed="rId3">
            <a:extLst>
              <a:ext uri="{28A0092B-C50C-407E-A947-70E740481C1C}">
                <a14:useLocalDpi xmlns:a14="http://schemas.microsoft.com/office/drawing/2010/main" val="0"/>
              </a:ext>
            </a:extLst>
          </a:blip>
          <a:srcRect l="20834" t="61223" r="48424" b="4243"/>
          <a:stretch/>
        </p:blipFill>
        <p:spPr>
          <a:xfrm>
            <a:off x="278979" y="1700808"/>
            <a:ext cx="3672408" cy="2460646"/>
          </a:xfrm>
          <a:prstGeom prst="rect">
            <a:avLst/>
          </a:prstGeom>
        </p:spPr>
      </p:pic>
    </p:spTree>
    <p:extLst>
      <p:ext uri="{BB962C8B-B14F-4D97-AF65-F5344CB8AC3E}">
        <p14:creationId xmlns:p14="http://schemas.microsoft.com/office/powerpoint/2010/main" val="26537007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a:t>
            </a:r>
            <a:r>
              <a:rPr lang="en-US" dirty="0"/>
              <a:t>Decision Tree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2" name="Picture 1" descr="Classification Learner - Scatter Plot"/>
          <p:cNvPicPr>
            <a:picLocks noChangeAspect="1"/>
          </p:cNvPicPr>
          <p:nvPr/>
        </p:nvPicPr>
        <p:blipFill rotWithShape="1">
          <a:blip r:embed="rId2">
            <a:extLst>
              <a:ext uri="{28A0092B-C50C-407E-A947-70E740481C1C}">
                <a14:useLocalDpi xmlns:a14="http://schemas.microsoft.com/office/drawing/2010/main" val="0"/>
              </a:ext>
            </a:extLst>
          </a:blip>
          <a:srcRect l="28542" t="14901" r="1175" b="5506"/>
          <a:stretch/>
        </p:blipFill>
        <p:spPr>
          <a:xfrm>
            <a:off x="107504" y="1700808"/>
            <a:ext cx="5431930" cy="3312368"/>
          </a:xfrm>
          <a:prstGeom prst="rect">
            <a:avLst/>
          </a:prstGeom>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951"/>
          <a:stretch/>
        </p:blipFill>
        <p:spPr bwMode="auto">
          <a:xfrm>
            <a:off x="4499991" y="3340410"/>
            <a:ext cx="4444727" cy="2967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492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Demo – Decision Tree</a:t>
            </a:r>
          </a:p>
        </p:txBody>
      </p:sp>
      <p:sp>
        <p:nvSpPr>
          <p:cNvPr id="7" name="Content Placeholder 1"/>
          <p:cNvSpPr txBox="1">
            <a:spLocks/>
          </p:cNvSpPr>
          <p:nvPr/>
        </p:nvSpPr>
        <p:spPr>
          <a:xfrm>
            <a:off x="345558" y="2492896"/>
            <a:ext cx="336234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Tree </a:t>
            </a:r>
            <a:r>
              <a:rPr lang="en-US" sz="1600" dirty="0"/>
              <a:t>models where the target variable can take a </a:t>
            </a:r>
            <a:r>
              <a:rPr lang="en-US" sz="1600" b="1" dirty="0">
                <a:solidFill>
                  <a:srgbClr val="0070C0"/>
                </a:solidFill>
              </a:rPr>
              <a:t>discrete set </a:t>
            </a:r>
            <a:r>
              <a:rPr lang="en-US" sz="1600" dirty="0"/>
              <a:t>of values are called </a:t>
            </a:r>
            <a:r>
              <a:rPr lang="en-US" sz="1600" b="1" dirty="0">
                <a:solidFill>
                  <a:srgbClr val="0070C0"/>
                </a:solidFill>
              </a:rPr>
              <a:t>classification trees</a:t>
            </a:r>
            <a:r>
              <a:rPr lang="en-US" sz="1600" dirty="0"/>
              <a:t>; in these tree structures, leaves represent class labels and branches represent conjunctions of features that lead to those class labels. Decision trees where the target variable can take </a:t>
            </a:r>
            <a:r>
              <a:rPr lang="en-US" sz="1600" b="1" dirty="0">
                <a:solidFill>
                  <a:srgbClr val="0070C0"/>
                </a:solidFill>
              </a:rPr>
              <a:t>continuous values</a:t>
            </a:r>
            <a:r>
              <a:rPr lang="en-US" sz="1600" dirty="0"/>
              <a:t> (typically real numbers) are called </a:t>
            </a:r>
            <a:r>
              <a:rPr lang="en-US" sz="1600" b="1" dirty="0">
                <a:solidFill>
                  <a:srgbClr val="0070C0"/>
                </a:solidFill>
              </a:rPr>
              <a:t>regression trees</a:t>
            </a:r>
            <a:r>
              <a:rPr lang="en-US" sz="1600" dirty="0" smtClean="0"/>
              <a:t>.</a:t>
            </a:r>
            <a:endParaRPr lang="en-US" sz="1600"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4860032" y="5511198"/>
            <a:ext cx="2909643" cy="584775"/>
          </a:xfrm>
          <a:prstGeom prst="rect">
            <a:avLst/>
          </a:prstGeom>
          <a:noFill/>
        </p:spPr>
        <p:txBody>
          <a:bodyPr wrap="none" rtlCol="0">
            <a:spAutoFit/>
          </a:bodyPr>
          <a:lstStyle/>
          <a:p>
            <a:r>
              <a:rPr lang="en-US" sz="1600" dirty="0" smtClean="0">
                <a:solidFill>
                  <a:srgbClr val="00B050"/>
                </a:solidFill>
              </a:rPr>
              <a:t>(Notes: Automatic Rule-based</a:t>
            </a:r>
          </a:p>
          <a:p>
            <a:r>
              <a:rPr lang="en-US" sz="1600" dirty="0" smtClean="0">
                <a:solidFill>
                  <a:srgbClr val="00B050"/>
                </a:solidFill>
              </a:rPr>
              <a:t>High Bias -&gt; Random Forest)</a:t>
            </a:r>
            <a:endParaRPr lang="en-US" sz="1600" dirty="0">
              <a:solidFill>
                <a:srgbClr val="00B050"/>
              </a:solidFill>
            </a:endParaRPr>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7034" y="2564904"/>
            <a:ext cx="5110200" cy="2816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3528" y="1667986"/>
            <a:ext cx="75408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Go from </a:t>
            </a:r>
            <a:r>
              <a:rPr lang="en-US" sz="1600" b="1" dirty="0">
                <a:solidFill>
                  <a:srgbClr val="0070C0"/>
                </a:solidFill>
              </a:rPr>
              <a:t>observations</a:t>
            </a:r>
            <a:r>
              <a:rPr lang="en-US" sz="1600" dirty="0"/>
              <a:t> about an item (represented in the branches) to conclusions about the item's </a:t>
            </a:r>
            <a:r>
              <a:rPr lang="en-US" sz="1600" b="1" dirty="0">
                <a:solidFill>
                  <a:srgbClr val="0070C0"/>
                </a:solidFill>
              </a:rPr>
              <a:t>target value </a:t>
            </a:r>
            <a:r>
              <a:rPr lang="en-US" sz="1600" dirty="0"/>
              <a:t>(represented in the leaves). </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21673226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363" y="3014067"/>
            <a:ext cx="1999109" cy="199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Do I need to be a good chess player to write a good chess game?</a:t>
            </a:r>
            <a:endParaRPr lang="en-US" sz="2400" dirty="0"/>
          </a:p>
        </p:txBody>
      </p:sp>
      <p:pic>
        <p:nvPicPr>
          <p:cNvPr id="1026" name="Picture 2" descr="chinese chess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23635" r="28151"/>
          <a:stretch/>
        </p:blipFill>
        <p:spPr bwMode="auto">
          <a:xfrm>
            <a:off x="755576" y="1926096"/>
            <a:ext cx="3263280" cy="38071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07560" y="5013176"/>
            <a:ext cx="4320480" cy="1384995"/>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377543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Demo – Decision Tree</a:t>
            </a:r>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395536" y="1700808"/>
            <a:ext cx="8352928" cy="2339102"/>
          </a:xfrm>
          <a:prstGeom prst="rect">
            <a:avLst/>
          </a:prstGeom>
          <a:noFill/>
        </p:spPr>
        <p:txBody>
          <a:bodyPr wrap="square" rtlCol="0">
            <a:spAutoFit/>
          </a:bodyPr>
          <a:lstStyle/>
          <a:p>
            <a:r>
              <a:rPr lang="en-US" sz="1800" b="1" u="sng" dirty="0" smtClean="0"/>
              <a:t>Algorithm</a:t>
            </a:r>
          </a:p>
          <a:p>
            <a:endParaRPr lang="en-US" sz="1600" dirty="0" smtClean="0"/>
          </a:p>
          <a:p>
            <a:pPr marL="285750" indent="-285750">
              <a:buFont typeface="Arial" panose="020B0604020202020204" pitchFamily="34" charset="0"/>
              <a:buChar char="•"/>
            </a:pPr>
            <a:r>
              <a:rPr lang="en-US" sz="1600" dirty="0" smtClean="0"/>
              <a:t>Select </a:t>
            </a:r>
            <a:r>
              <a:rPr lang="en-US" sz="1600" dirty="0"/>
              <a:t>the best attribute using </a:t>
            </a:r>
            <a:r>
              <a:rPr lang="en-US" sz="1600" b="1" dirty="0">
                <a:solidFill>
                  <a:srgbClr val="0070C0"/>
                </a:solidFill>
              </a:rPr>
              <a:t>Attribute Selection Measures(ASM) </a:t>
            </a:r>
            <a:r>
              <a:rPr lang="en-US" sz="1600" dirty="0"/>
              <a:t>to split the records.</a:t>
            </a:r>
          </a:p>
          <a:p>
            <a:endParaRPr lang="en-US" sz="1600" dirty="0" smtClean="0"/>
          </a:p>
          <a:p>
            <a:pPr marL="285750" indent="-285750">
              <a:buFont typeface="Arial" panose="020B0604020202020204" pitchFamily="34" charset="0"/>
              <a:buChar char="•"/>
            </a:pPr>
            <a:r>
              <a:rPr lang="en-US" sz="1600" dirty="0" smtClean="0"/>
              <a:t>Make </a:t>
            </a:r>
            <a:r>
              <a:rPr lang="en-US" sz="1600" dirty="0"/>
              <a:t>that attribute a decision node and </a:t>
            </a:r>
            <a:r>
              <a:rPr lang="en-US" sz="1600" b="1" dirty="0">
                <a:solidFill>
                  <a:srgbClr val="0070C0"/>
                </a:solidFill>
              </a:rPr>
              <a:t>breaks the dataset into smaller subsets</a:t>
            </a:r>
            <a:r>
              <a:rPr lang="en-US" sz="1600" dirty="0"/>
              <a:t>.</a:t>
            </a:r>
          </a:p>
          <a:p>
            <a:endParaRPr lang="en-US" sz="1600" dirty="0" smtClean="0"/>
          </a:p>
          <a:p>
            <a:pPr marL="285750" indent="-285750">
              <a:buFont typeface="Arial" panose="020B0604020202020204" pitchFamily="34" charset="0"/>
              <a:buChar char="•"/>
            </a:pPr>
            <a:r>
              <a:rPr lang="en-US" sz="1600" dirty="0" smtClean="0"/>
              <a:t>Starts </a:t>
            </a:r>
            <a:r>
              <a:rPr lang="en-US" sz="1600" dirty="0"/>
              <a:t>tree building by </a:t>
            </a:r>
            <a:r>
              <a:rPr lang="en-US" sz="1600" b="1" dirty="0">
                <a:solidFill>
                  <a:srgbClr val="0070C0"/>
                </a:solidFill>
              </a:rPr>
              <a:t>repeating this process recursively </a:t>
            </a:r>
            <a:r>
              <a:rPr lang="en-US" sz="1600" dirty="0"/>
              <a:t>for each child</a:t>
            </a:r>
          </a:p>
          <a:p>
            <a:pPr>
              <a:buFont typeface="Arial" panose="020B0604020202020204" pitchFamily="34" charset="0"/>
              <a:buChar char="•"/>
            </a:pPr>
            <a:endParaRPr lang="en-US" sz="1600" dirty="0"/>
          </a:p>
        </p:txBody>
      </p:sp>
      <p:pic>
        <p:nvPicPr>
          <p:cNvPr id="10" name="Picture 2" descr="https://res.cloudinary.com/dyd911kmh/image/upload/f_auto,q_auto:best/v1545934190/2_btay8n.png"/>
          <p:cNvPicPr>
            <a:picLocks noChangeAspect="1" noChangeArrowheads="1"/>
          </p:cNvPicPr>
          <p:nvPr/>
        </p:nvPicPr>
        <p:blipFill rotWithShape="1">
          <a:blip r:embed="rId2">
            <a:extLst>
              <a:ext uri="{28A0092B-C50C-407E-A947-70E740481C1C}">
                <a14:useLocalDpi xmlns:a14="http://schemas.microsoft.com/office/drawing/2010/main" val="0"/>
              </a:ext>
            </a:extLst>
          </a:blip>
          <a:srcRect l="34787" t="1919" r="2477" b="44168"/>
          <a:stretch/>
        </p:blipFill>
        <p:spPr bwMode="auto">
          <a:xfrm>
            <a:off x="1461394" y="4077056"/>
            <a:ext cx="5558878" cy="201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1743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Basics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Dataset </a:t>
            </a:r>
            <a:r>
              <a:rPr lang="en-US" sz="2000" dirty="0"/>
              <a:t>+ </a:t>
            </a:r>
            <a:r>
              <a:rPr lang="en-US" sz="2000" dirty="0" smtClean="0"/>
              <a:t>Learning Algorithm </a:t>
            </a:r>
            <a:r>
              <a:rPr lang="en-US" sz="2000" dirty="0"/>
              <a:t>+ </a:t>
            </a:r>
            <a:r>
              <a:rPr lang="en-US" sz="2000" dirty="0" smtClean="0"/>
              <a:t>Objective Function </a:t>
            </a:r>
            <a:r>
              <a:rPr lang="en-US" sz="2000" dirty="0"/>
              <a:t>+ </a:t>
            </a:r>
            <a:r>
              <a:rPr lang="en-US" sz="2000" dirty="0" smtClean="0"/>
              <a:t>Model</a:t>
            </a:r>
            <a:endParaRPr lang="en-US" sz="2000" dirty="0"/>
          </a:p>
          <a:p>
            <a:pPr marL="0" indent="0"/>
            <a:r>
              <a:rPr lang="en-US" sz="2000" dirty="0"/>
              <a:t>	</a:t>
            </a:r>
            <a:endParaRPr lang="en-US" sz="2000" dirty="0" smtClean="0"/>
          </a:p>
          <a:p>
            <a:pPr>
              <a:buFont typeface="Arial" panose="020B0604020202020204" pitchFamily="34" charset="0"/>
              <a:buChar char="•"/>
            </a:pPr>
            <a:r>
              <a:rPr lang="en-US" sz="2000" b="1" dirty="0" smtClean="0"/>
              <a:t>Learning</a:t>
            </a:r>
            <a:r>
              <a:rPr lang="en-US" sz="2000" dirty="0"/>
              <a:t>: ^E(Experience) -&gt; ^(P(Performance) of T(Task))  </a:t>
            </a:r>
          </a:p>
          <a:p>
            <a:pPr marL="0" indent="0"/>
            <a:endParaRPr lang="en-US" sz="2000" dirty="0" smtClean="0"/>
          </a:p>
          <a:p>
            <a:pPr lvl="1">
              <a:buFont typeface="Arial" panose="020B0604020202020204" pitchFamily="34" charset="0"/>
              <a:buChar char="•"/>
            </a:pPr>
            <a:r>
              <a:rPr lang="en-US" sz="1800" b="1" dirty="0" smtClean="0"/>
              <a:t>Experience</a:t>
            </a:r>
            <a:r>
              <a:rPr lang="en-US" sz="1800" dirty="0"/>
              <a:t>: Dataset (features)</a:t>
            </a:r>
          </a:p>
          <a:p>
            <a:pPr marL="0" indent="0"/>
            <a:r>
              <a:rPr lang="en-US" sz="2000" dirty="0"/>
              <a:t>		</a:t>
            </a:r>
            <a:endParaRPr lang="en-US" sz="2000" dirty="0" smtClean="0"/>
          </a:p>
          <a:p>
            <a:pPr lvl="1">
              <a:buFont typeface="Arial" panose="020B0604020202020204" pitchFamily="34" charset="0"/>
              <a:buChar char="•"/>
            </a:pPr>
            <a:r>
              <a:rPr lang="en-US" sz="1800" b="1" dirty="0" smtClean="0"/>
              <a:t>Task</a:t>
            </a:r>
            <a:r>
              <a:rPr lang="en-US" sz="1800" dirty="0"/>
              <a:t>: {Classification, Regression, </a:t>
            </a:r>
            <a:r>
              <a:rPr lang="en-US" sz="1800" dirty="0" smtClean="0"/>
              <a:t>Clustering,, </a:t>
            </a:r>
            <a:r>
              <a:rPr lang="en-US" sz="1800" dirty="0"/>
              <a:t>Translation, Anomaly detection....}</a:t>
            </a:r>
          </a:p>
          <a:p>
            <a:pPr marL="0" indent="0"/>
            <a:r>
              <a:rPr lang="en-US" sz="2000" dirty="0"/>
              <a:t>	</a:t>
            </a:r>
            <a:endParaRPr lang="en-US" sz="2000" dirty="0" smtClean="0"/>
          </a:p>
          <a:p>
            <a:pPr lvl="1">
              <a:buFont typeface="Arial" panose="020B0604020202020204" pitchFamily="34" charset="0"/>
              <a:buChar char="•"/>
            </a:pPr>
            <a:r>
              <a:rPr lang="en-US" sz="1800" b="1" dirty="0" smtClean="0"/>
              <a:t>Performance</a:t>
            </a:r>
            <a:r>
              <a:rPr lang="en-US" sz="1800" dirty="0"/>
              <a:t>: {Test Data, Training Data, Validation Data}</a:t>
            </a:r>
          </a:p>
          <a:p>
            <a:pPr marL="0" indent="0"/>
            <a:r>
              <a:rPr lang="en-US" sz="2000" dirty="0"/>
              <a:t>		</a:t>
            </a:r>
          </a:p>
        </p:txBody>
      </p:sp>
    </p:spTree>
    <p:extLst>
      <p:ext uri="{BB962C8B-B14F-4D97-AF65-F5344CB8AC3E}">
        <p14:creationId xmlns:p14="http://schemas.microsoft.com/office/powerpoint/2010/main" val="6142380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a:t>
            </a:r>
            <a:r>
              <a:rPr lang="en-US" dirty="0"/>
              <a:t>Learning - Basics</a:t>
            </a:r>
          </a:p>
        </p:txBody>
      </p:sp>
      <p:sp>
        <p:nvSpPr>
          <p:cNvPr id="7" name="Content Placeholder 1"/>
          <p:cNvSpPr txBox="1">
            <a:spLocks/>
          </p:cNvSpPr>
          <p:nvPr/>
        </p:nvSpPr>
        <p:spPr>
          <a:xfrm>
            <a:off x="395536" y="1700808"/>
            <a:ext cx="8640960"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Supervised Learning</a:t>
            </a:r>
            <a:r>
              <a:rPr lang="en-US" sz="1800" dirty="0" smtClean="0"/>
              <a:t>: </a:t>
            </a:r>
            <a:r>
              <a:rPr lang="en-US" sz="1800" dirty="0"/>
              <a:t>presented with example inputs and their desired outputs, given by a "</a:t>
            </a:r>
            <a:r>
              <a:rPr lang="en-US" sz="1800" dirty="0" smtClean="0"/>
              <a:t>teacher“. 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g(x) = y)</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The dataset commonly know as feature vectors (e.g. sepal length, sepal width)</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t>It requires large human efforts to manually labelled the data. Nonetheless, the internet already provide many source of </a:t>
            </a:r>
            <a:r>
              <a:rPr lang="en-US" sz="1600" dirty="0"/>
              <a:t>labelled </a:t>
            </a:r>
            <a:r>
              <a:rPr lang="en-US" sz="1600" dirty="0" smtClean="0"/>
              <a:t>data: movies reviews, subtitles, tag your friend in photos, social media reactions</a:t>
            </a:r>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016" y="4437112"/>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0194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a:t>
            </a:r>
            <a:r>
              <a:rPr lang="en-US" dirty="0"/>
              <a:t>Learning - Basics</a:t>
            </a:r>
          </a:p>
        </p:txBody>
      </p:sp>
      <p:sp>
        <p:nvSpPr>
          <p:cNvPr id="7" name="Content Placeholder 1"/>
          <p:cNvSpPr txBox="1">
            <a:spLocks/>
          </p:cNvSpPr>
          <p:nvPr/>
        </p:nvSpPr>
        <p:spPr>
          <a:xfrm>
            <a:off x="395536" y="1700808"/>
            <a:ext cx="8640960" cy="23762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Where to find labelled dataset?</a:t>
            </a:r>
          </a:p>
          <a:p>
            <a:pPr lvl="1">
              <a:buFont typeface="Arial" panose="020B0604020202020204" pitchFamily="34" charset="0"/>
              <a:buChar char="•"/>
            </a:pPr>
            <a:r>
              <a:rPr lang="en-US" sz="1600" dirty="0" smtClean="0">
                <a:hlinkClick r:id="rId2"/>
              </a:rPr>
              <a:t>Kaggle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lvl="1">
              <a:buFont typeface="Arial" panose="020B0604020202020204" pitchFamily="34" charset="0"/>
              <a:buChar char="•"/>
            </a:pPr>
            <a:endParaRPr lang="en-US" sz="1600" dirty="0" smtClean="0">
              <a:hlinkClick r:id=""/>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Turk</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2" name="Picture 2" descr="「wfh 行山」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3648" y="420268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24128" y="4707925"/>
            <a:ext cx="3024336" cy="1600438"/>
          </a:xfrm>
          <a:prstGeom prst="rect">
            <a:avLst/>
          </a:prstGeom>
          <a:noFill/>
        </p:spPr>
        <p:txBody>
          <a:bodyPr wrap="square" rtlCol="0">
            <a:spAutoFit/>
          </a:bodyPr>
          <a:lstStyle/>
          <a:p>
            <a:pPr marL="0" lvl="1"/>
            <a:r>
              <a:rPr lang="en-US" sz="1600" dirty="0"/>
              <a:t>And</a:t>
            </a:r>
            <a:r>
              <a:rPr lang="en-US" sz="1600" dirty="0" smtClean="0"/>
              <a:t>…………</a:t>
            </a:r>
            <a:r>
              <a:rPr lang="en-US" sz="3200" b="1" dirty="0" smtClean="0">
                <a:solidFill>
                  <a:srgbClr val="0070C0"/>
                </a:solidFill>
              </a:rPr>
              <a:t>You </a:t>
            </a:r>
            <a:r>
              <a:rPr lang="en-US" sz="3200" b="1" dirty="0">
                <a:solidFill>
                  <a:srgbClr val="0070C0"/>
                </a:solidFill>
              </a:rPr>
              <a:t>!</a:t>
            </a:r>
            <a:r>
              <a:rPr lang="en-US" sz="1600" dirty="0"/>
              <a:t>  </a:t>
            </a:r>
            <a:endParaRPr lang="en-US" sz="1600" dirty="0" smtClean="0"/>
          </a:p>
          <a:p>
            <a:pPr marL="0" lvl="1"/>
            <a:endParaRPr lang="en-US" sz="1600" dirty="0" smtClean="0"/>
          </a:p>
          <a:p>
            <a:pPr marL="0" lvl="1"/>
            <a:r>
              <a:rPr lang="en-US" sz="1600" dirty="0" smtClean="0"/>
              <a:t>(</a:t>
            </a:r>
            <a:r>
              <a:rPr lang="en-US" sz="1600" dirty="0"/>
              <a:t>e.g. </a:t>
            </a:r>
            <a:r>
              <a:rPr lang="en-US" sz="1600" b="1" dirty="0">
                <a:solidFill>
                  <a:srgbClr val="FF0000"/>
                </a:solidFill>
              </a:rPr>
              <a:t>tagged your </a:t>
            </a:r>
            <a:r>
              <a:rPr lang="en-US" sz="1600" b="1" dirty="0" smtClean="0">
                <a:solidFill>
                  <a:srgbClr val="FF0000"/>
                </a:solidFill>
              </a:rPr>
              <a:t>friends </a:t>
            </a:r>
            <a:r>
              <a:rPr lang="en-US" sz="1600" dirty="0"/>
              <a:t>in Facebook or IG)</a:t>
            </a:r>
          </a:p>
          <a:p>
            <a:endParaRPr lang="en-US" dirty="0"/>
          </a:p>
        </p:txBody>
      </p:sp>
    </p:spTree>
    <p:extLst>
      <p:ext uri="{BB962C8B-B14F-4D97-AF65-F5344CB8AC3E}">
        <p14:creationId xmlns:p14="http://schemas.microsoft.com/office/powerpoint/2010/main" val="36385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a:t>
            </a:r>
            <a:r>
              <a:rPr lang="en-US" dirty="0"/>
              <a:t>Basics</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Classification</a:t>
            </a:r>
            <a:r>
              <a:rPr lang="en-US" sz="1800" dirty="0"/>
              <a:t>: predict a </a:t>
            </a:r>
            <a:r>
              <a:rPr lang="en-US" sz="1800" b="1" dirty="0">
                <a:solidFill>
                  <a:srgbClr val="0070C0"/>
                </a:solidFill>
              </a:rPr>
              <a:t>discrete</a:t>
            </a:r>
            <a:r>
              <a:rPr lang="en-US" sz="1800" dirty="0"/>
              <a:t> number of </a:t>
            </a:r>
            <a:r>
              <a:rPr lang="en-US" sz="1800" dirty="0" smtClean="0"/>
              <a:t>values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Binary</a:t>
            </a:r>
            <a:r>
              <a:rPr lang="en-US" sz="1600" dirty="0" smtClean="0"/>
              <a:t> </a:t>
            </a:r>
            <a:r>
              <a:rPr lang="en-US" sz="1600" b="1" dirty="0" smtClean="0"/>
              <a:t>Classification</a:t>
            </a:r>
            <a:r>
              <a:rPr lang="en-US" sz="1600" dirty="0"/>
              <a:t> </a:t>
            </a:r>
            <a:r>
              <a:rPr lang="en-US" sz="1600" dirty="0" smtClean="0"/>
              <a:t>: </a:t>
            </a:r>
            <a:r>
              <a:rPr lang="en-US" sz="1600" dirty="0"/>
              <a:t> when there is only </a:t>
            </a:r>
            <a:r>
              <a:rPr lang="en-US" sz="1600" b="1" dirty="0">
                <a:solidFill>
                  <a:srgbClr val="0070C0"/>
                </a:solidFill>
              </a:rPr>
              <a:t>two classes </a:t>
            </a:r>
            <a:r>
              <a:rPr lang="en-US" sz="1600" dirty="0"/>
              <a:t>to predict, usually 1 or </a:t>
            </a:r>
            <a:r>
              <a:rPr lang="en-US" sz="1600" dirty="0" smtClean="0"/>
              <a:t>0; True or False.</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Multi-Class Classification</a:t>
            </a:r>
            <a:r>
              <a:rPr lang="en-US" sz="1600" dirty="0" smtClean="0"/>
              <a:t>: when </a:t>
            </a:r>
            <a:r>
              <a:rPr lang="en-US" sz="1600" dirty="0"/>
              <a:t>there are </a:t>
            </a:r>
            <a:r>
              <a:rPr lang="en-US" sz="1600" b="1" dirty="0">
                <a:solidFill>
                  <a:srgbClr val="0070C0"/>
                </a:solidFill>
              </a:rPr>
              <a:t>more than two class </a:t>
            </a:r>
            <a:r>
              <a:rPr lang="en-US" sz="1600" dirty="0"/>
              <a:t>labels to predict we call multi-classification task. </a:t>
            </a:r>
            <a:r>
              <a:rPr lang="en-US" sz="1600" dirty="0" smtClean="0"/>
              <a:t>e.g</a:t>
            </a:r>
            <a:r>
              <a:rPr lang="en-US" sz="1600" dirty="0"/>
              <a:t>. predicting 3 types of iris </a:t>
            </a:r>
            <a:r>
              <a:rPr lang="en-US" sz="1600" dirty="0" smtClean="0"/>
              <a:t>species; </a:t>
            </a:r>
            <a:r>
              <a:rPr lang="en-US" sz="1600" dirty="0"/>
              <a:t>image classification problems where there are more than thousands classes(cat, dog, fish, car</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a:t>Regression</a:t>
            </a:r>
            <a:r>
              <a:rPr lang="en-US" sz="1800" dirty="0" smtClean="0"/>
              <a:t>: </a:t>
            </a:r>
            <a:r>
              <a:rPr lang="en-US" sz="1800" dirty="0"/>
              <a:t>predict </a:t>
            </a:r>
            <a:r>
              <a:rPr lang="en-US" sz="1800" b="1" dirty="0">
                <a:solidFill>
                  <a:srgbClr val="0070C0"/>
                </a:solidFill>
              </a:rPr>
              <a:t>continuous</a:t>
            </a:r>
            <a:r>
              <a:rPr lang="en-US" sz="1800" dirty="0">
                <a:solidFill>
                  <a:srgbClr val="0070C0"/>
                </a:solidFill>
              </a:rPr>
              <a:t> </a:t>
            </a:r>
            <a:r>
              <a:rPr lang="en-US" sz="1800" dirty="0"/>
              <a:t>valued output. </a:t>
            </a:r>
            <a:r>
              <a:rPr lang="en-US" sz="1800" dirty="0" smtClean="0"/>
              <a:t>For example, given </a:t>
            </a:r>
            <a:r>
              <a:rPr lang="en-US" sz="1800" dirty="0"/>
              <a:t>a size of the house predict the </a:t>
            </a:r>
            <a:r>
              <a:rPr lang="en-US" sz="1800" dirty="0" smtClean="0"/>
              <a:t>price (</a:t>
            </a:r>
            <a:r>
              <a:rPr lang="en-US" sz="1800" dirty="0"/>
              <a:t>real value).</a:t>
            </a:r>
          </a:p>
          <a:p>
            <a:endParaRPr lang="en-US" sz="1800" dirty="0"/>
          </a:p>
        </p:txBody>
      </p:sp>
    </p:spTree>
    <p:extLst>
      <p:ext uri="{BB962C8B-B14F-4D97-AF65-F5344CB8AC3E}">
        <p14:creationId xmlns:p14="http://schemas.microsoft.com/office/powerpoint/2010/main" val="13612869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Machine </a:t>
            </a:r>
            <a:r>
              <a:rPr lang="en-US" dirty="0"/>
              <a:t>Learning - Objective 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Objective function</a:t>
            </a:r>
            <a:r>
              <a:rPr lang="en-US" sz="1800" dirty="0" smtClean="0"/>
              <a:t>: a 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11880998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a:t>Machine Learning - Gradient 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2155719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19064640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Data Set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In-Sample</a:t>
            </a:r>
            <a:r>
              <a:rPr lang="en-US" sz="1800" dirty="0" smtClean="0"/>
              <a:t>: the data set used in the model training</a:t>
            </a:r>
          </a:p>
          <a:p>
            <a:pPr marL="857250" lvl="1" indent="-457200">
              <a:buFont typeface="Arial" panose="020B0604020202020204" pitchFamily="34" charset="0"/>
              <a:buChar char="•"/>
            </a:pPr>
            <a:r>
              <a:rPr lang="en-US" sz="1600" b="1" dirty="0"/>
              <a:t>Training </a:t>
            </a:r>
            <a:r>
              <a:rPr lang="en-US" sz="1600" b="1" dirty="0" smtClean="0"/>
              <a:t>Set</a:t>
            </a:r>
            <a:r>
              <a:rPr lang="en-US" sz="1600" dirty="0" smtClean="0"/>
              <a:t>: the labelled data </a:t>
            </a:r>
            <a:r>
              <a:rPr lang="en-US" sz="1600" b="1" dirty="0" smtClean="0">
                <a:solidFill>
                  <a:srgbClr val="0070C0"/>
                </a:solidFill>
              </a:rPr>
              <a:t>used to train </a:t>
            </a:r>
            <a:r>
              <a:rPr lang="en-US" sz="1600" dirty="0" smtClean="0"/>
              <a:t>the underlying model during learning</a:t>
            </a:r>
          </a:p>
          <a:p>
            <a:pPr marL="857250" lvl="1" indent="-457200">
              <a:buFont typeface="Arial" panose="020B0604020202020204" pitchFamily="34" charset="0"/>
              <a:buChar char="•"/>
            </a:pPr>
            <a:r>
              <a:rPr lang="en-US" sz="1600" b="1" dirty="0" smtClean="0"/>
              <a:t>Validation Set</a:t>
            </a:r>
            <a:r>
              <a:rPr lang="en-US" sz="1600" dirty="0"/>
              <a:t>: a set of examples used to </a:t>
            </a:r>
            <a:r>
              <a:rPr lang="en-US" sz="1600" b="1" dirty="0">
                <a:solidFill>
                  <a:srgbClr val="0070C0"/>
                </a:solidFill>
              </a:rPr>
              <a:t>tune the parameters</a:t>
            </a:r>
            <a:r>
              <a:rPr lang="en-US" sz="1600" dirty="0"/>
              <a:t> of a classifier</a:t>
            </a:r>
            <a:endParaRPr lang="en-US" sz="16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r>
              <a:rPr lang="en-US" sz="1400" b="1" dirty="0"/>
              <a:t>Cross </a:t>
            </a:r>
            <a:r>
              <a:rPr lang="en-US" sz="1400" b="1" dirty="0" smtClean="0"/>
              <a:t>Validation</a:t>
            </a:r>
            <a:r>
              <a:rPr lang="en-US" sz="1400" dirty="0" smtClean="0"/>
              <a:t>: select </a:t>
            </a:r>
            <a:r>
              <a:rPr lang="en-US" sz="1400" dirty="0"/>
              <a:t>a number of folds </a:t>
            </a:r>
            <a:r>
              <a:rPr lang="en-US" sz="1400" dirty="0" smtClean="0"/>
              <a:t>to </a:t>
            </a:r>
            <a:r>
              <a:rPr lang="en-US" sz="1400" b="1" dirty="0" smtClean="0">
                <a:solidFill>
                  <a:srgbClr val="0070C0"/>
                </a:solidFill>
              </a:rPr>
              <a:t>partition the data set</a:t>
            </a:r>
            <a:r>
              <a:rPr lang="en-US" sz="1400" dirty="0" smtClean="0"/>
              <a:t>. </a:t>
            </a:r>
            <a:r>
              <a:rPr lang="en-US" sz="1400" dirty="0"/>
              <a:t>For each </a:t>
            </a:r>
            <a:r>
              <a:rPr lang="en-US" sz="1400" dirty="0" smtClean="0"/>
              <a:t>fold, trains </a:t>
            </a:r>
            <a:r>
              <a:rPr lang="en-US" sz="1400" dirty="0"/>
              <a:t>a model using the </a:t>
            </a:r>
            <a:r>
              <a:rPr lang="en-US" sz="1400" b="1" dirty="0">
                <a:solidFill>
                  <a:srgbClr val="0070C0"/>
                </a:solidFill>
              </a:rPr>
              <a:t>out-of-fold </a:t>
            </a:r>
            <a:r>
              <a:rPr lang="en-US" sz="1400" b="1" dirty="0" smtClean="0">
                <a:solidFill>
                  <a:srgbClr val="0070C0"/>
                </a:solidFill>
              </a:rPr>
              <a:t>observations</a:t>
            </a:r>
            <a:r>
              <a:rPr lang="en-US" sz="1400" dirty="0" smtClean="0"/>
              <a:t>. </a:t>
            </a:r>
            <a:r>
              <a:rPr lang="en-US" sz="1400" dirty="0"/>
              <a:t>Assesses model performance using </a:t>
            </a:r>
            <a:r>
              <a:rPr lang="en-US" sz="1400" b="1" dirty="0">
                <a:solidFill>
                  <a:srgbClr val="0070C0"/>
                </a:solidFill>
              </a:rPr>
              <a:t>in-fold </a:t>
            </a:r>
            <a:r>
              <a:rPr lang="en-US" sz="1400" b="1" dirty="0" smtClean="0">
                <a:solidFill>
                  <a:srgbClr val="0070C0"/>
                </a:solidFill>
              </a:rPr>
              <a:t>data </a:t>
            </a:r>
            <a:r>
              <a:rPr lang="en-US" sz="1400" dirty="0" smtClean="0"/>
              <a:t>and calculates </a:t>
            </a:r>
            <a:r>
              <a:rPr lang="en-US" sz="1400" dirty="0"/>
              <a:t>the average test error over all </a:t>
            </a:r>
            <a:r>
              <a:rPr lang="en-US" sz="1400" dirty="0" smtClean="0"/>
              <a:t>folds.</a:t>
            </a:r>
            <a:r>
              <a:rPr lang="en-US" sz="1400" dirty="0"/>
              <a:t> This method gives a good estimate of the predictive accuracy of the final model trained with all the data. It requires multiple fits but makes efficient use of all the data, so it is </a:t>
            </a:r>
            <a:r>
              <a:rPr lang="en-US" sz="1400" b="1" dirty="0">
                <a:solidFill>
                  <a:srgbClr val="0070C0"/>
                </a:solidFill>
              </a:rPr>
              <a:t>recommended for small data sets</a:t>
            </a:r>
            <a:r>
              <a:rPr lang="en-US" sz="1400" dirty="0"/>
              <a:t>.</a:t>
            </a:r>
          </a:p>
          <a:p>
            <a:pPr marL="1257300" lvl="2" indent="-457200">
              <a:buFont typeface="Arial" panose="020B0604020202020204" pitchFamily="34" charset="0"/>
              <a:buChar char="•"/>
            </a:pPr>
            <a:endParaRPr lang="en-US" sz="1400" b="1" dirty="0" smtClean="0"/>
          </a:p>
          <a:p>
            <a:pPr marL="1257300" lvl="2" indent="-457200">
              <a:buFont typeface="Arial" panose="020B0604020202020204" pitchFamily="34" charset="0"/>
              <a:buChar char="•"/>
            </a:pPr>
            <a:r>
              <a:rPr lang="en-US" sz="1400" b="1" dirty="0" smtClean="0"/>
              <a:t>Holdout </a:t>
            </a:r>
            <a:r>
              <a:rPr lang="en-US" sz="1400" b="1" dirty="0"/>
              <a:t>Validation</a:t>
            </a:r>
            <a:r>
              <a:rPr lang="en-US" sz="1400" dirty="0"/>
              <a:t>: </a:t>
            </a:r>
            <a:r>
              <a:rPr lang="en-US" sz="1400" b="1" dirty="0" smtClean="0">
                <a:solidFill>
                  <a:srgbClr val="0070C0"/>
                </a:solidFill>
              </a:rPr>
              <a:t>reserve certain % </a:t>
            </a:r>
            <a:r>
              <a:rPr lang="en-US" sz="1400" b="1" dirty="0">
                <a:solidFill>
                  <a:srgbClr val="0070C0"/>
                </a:solidFill>
              </a:rPr>
              <a:t>of </a:t>
            </a:r>
            <a:r>
              <a:rPr lang="en-US" sz="1400" b="1" dirty="0" smtClean="0">
                <a:solidFill>
                  <a:srgbClr val="0070C0"/>
                </a:solidFill>
              </a:rPr>
              <a:t>the training </a:t>
            </a:r>
            <a:r>
              <a:rPr lang="en-US" sz="1400" b="1" dirty="0">
                <a:solidFill>
                  <a:srgbClr val="0070C0"/>
                </a:solidFill>
              </a:rPr>
              <a:t>data </a:t>
            </a:r>
            <a:r>
              <a:rPr lang="en-US" sz="1400" b="1" dirty="0" smtClean="0">
                <a:solidFill>
                  <a:srgbClr val="0070C0"/>
                </a:solidFill>
              </a:rPr>
              <a:t>as </a:t>
            </a:r>
            <a:r>
              <a:rPr lang="en-US" sz="1400" b="1" dirty="0">
                <a:solidFill>
                  <a:srgbClr val="0070C0"/>
                </a:solidFill>
              </a:rPr>
              <a:t>test </a:t>
            </a:r>
            <a:r>
              <a:rPr lang="en-US" sz="1400" b="1" dirty="0" smtClean="0">
                <a:solidFill>
                  <a:srgbClr val="0070C0"/>
                </a:solidFill>
              </a:rPr>
              <a:t>set</a:t>
            </a:r>
            <a:r>
              <a:rPr lang="en-US" sz="1400" dirty="0" smtClean="0"/>
              <a:t>. Train </a:t>
            </a:r>
            <a:r>
              <a:rPr lang="en-US" sz="1400" dirty="0"/>
              <a:t>the model on the training set and assesses the performance with the test set. The resulting model is based on only a portion of the data, so it is recommended only for large data sets.</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Out-Sample</a:t>
            </a:r>
            <a:r>
              <a:rPr lang="en-US" sz="1800" dirty="0" smtClean="0"/>
              <a:t>: the data set </a:t>
            </a:r>
            <a:r>
              <a:rPr lang="en-US" sz="1800" b="1" dirty="0" smtClean="0">
                <a:solidFill>
                  <a:srgbClr val="0070C0"/>
                </a:solidFill>
              </a:rPr>
              <a:t>not seen </a:t>
            </a:r>
            <a:r>
              <a:rPr lang="en-US" sz="1800" dirty="0" smtClean="0"/>
              <a:t>by the model</a:t>
            </a:r>
          </a:p>
          <a:p>
            <a:pPr marL="857250" lvl="1" indent="-457200">
              <a:buFont typeface="Arial" panose="020B0604020202020204" pitchFamily="34" charset="0"/>
              <a:buChar char="•"/>
            </a:pPr>
            <a:r>
              <a:rPr lang="en-US" sz="1600" dirty="0"/>
              <a:t>Test Set: a set of examples used only to assess the performance of a fully-trained classifier </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164287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a:t>
            </a:r>
            <a:r>
              <a:rPr lang="en-US" dirty="0"/>
              <a:t>Learning - 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1304406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4932040" y="4797152"/>
            <a:ext cx="3199885" cy="461665"/>
          </a:xfrm>
          <a:prstGeom prst="rect">
            <a:avLst/>
          </a:prstGeom>
          <a:noFill/>
        </p:spPr>
        <p:txBody>
          <a:bodyPr wrap="square" rtlCol="0">
            <a:spAutoFit/>
          </a:bodyPr>
          <a:lstStyle/>
          <a:p>
            <a:r>
              <a:rPr lang="en-US" dirty="0" smtClean="0"/>
              <a:t>Game Search Tree</a:t>
            </a:r>
            <a:endParaRPr lang="en-US" dirty="0"/>
          </a:p>
        </p:txBody>
      </p:sp>
    </p:spTree>
    <p:extLst>
      <p:ext uri="{BB962C8B-B14F-4D97-AF65-F5344CB8AC3E}">
        <p14:creationId xmlns:p14="http://schemas.microsoft.com/office/powerpoint/2010/main" val="42038155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smtClean="0"/>
              <a:t>Machine </a:t>
            </a:r>
            <a:r>
              <a:rPr lang="en-US" dirty="0"/>
              <a:t>Learning </a:t>
            </a:r>
            <a:r>
              <a:rPr lang="en-US" dirty="0" smtClean="0"/>
              <a:t>–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996910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617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“No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41455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accuracy/specificity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49134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Pre-process</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 model</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20926111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9955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7509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Data Analysis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hlinkClick r:id="rId2"/>
              </a:rPr>
              <a:t>https://</a:t>
            </a:r>
            <a:r>
              <a:rPr lang="en-US" sz="1600" dirty="0" smtClean="0">
                <a:hlinkClick r:id="rId2"/>
              </a:rPr>
              <a:t>www.hkex.com.hk/eng/ods/historicalData.aspx</a:t>
            </a:r>
            <a:endParaRPr lang="en-US" sz="1600" dirty="0" smtClean="0"/>
          </a:p>
          <a:p>
            <a:endParaRPr lang="en-US" sz="1600" dirty="0"/>
          </a:p>
          <a:p>
            <a:r>
              <a:rPr lang="en-US" sz="1600" b="1" dirty="0">
                <a:hlinkClick r:id="rId3"/>
              </a:rPr>
              <a:t>Historical 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5828789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5593037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683568" y="1812218"/>
            <a:ext cx="6423660" cy="4457700"/>
          </a:xfrm>
          <a:prstGeom prst="rect">
            <a:avLst/>
          </a:prstGeom>
        </p:spPr>
      </p:pic>
    </p:spTree>
    <p:extLst>
      <p:ext uri="{BB962C8B-B14F-4D97-AF65-F5344CB8AC3E}">
        <p14:creationId xmlns:p14="http://schemas.microsoft.com/office/powerpoint/2010/main" val="900558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a:t>
            </a:r>
            <a:r>
              <a:rPr lang="en-US" dirty="0" smtClean="0"/>
              <a:t>First </a:t>
            </a:r>
            <a:r>
              <a:rPr lang="en-US" dirty="0"/>
              <a:t>AI </a:t>
            </a:r>
            <a:r>
              <a:rPr lang="en-US" dirty="0" smtClean="0"/>
              <a:t>Boom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first AI boom came in the </a:t>
            </a:r>
            <a:r>
              <a:rPr lang="en-US" sz="1800" b="1" dirty="0">
                <a:solidFill>
                  <a:srgbClr val="0070C0"/>
                </a:solidFill>
              </a:rPr>
              <a:t>late 1950s</a:t>
            </a:r>
            <a:r>
              <a:rPr lang="en-US" sz="1800" dirty="0"/>
              <a:t>. </a:t>
            </a: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Search </a:t>
            </a:r>
            <a:r>
              <a:rPr lang="en-US" sz="1800" dirty="0"/>
              <a:t>program was based on </a:t>
            </a:r>
            <a:r>
              <a:rPr lang="en-US" sz="1800" b="1" dirty="0">
                <a:solidFill>
                  <a:srgbClr val="0070C0"/>
                </a:solidFill>
              </a:rPr>
              <a:t>fixed </a:t>
            </a:r>
            <a:r>
              <a:rPr lang="en-US" sz="1800" b="1" dirty="0" smtClean="0">
                <a:solidFill>
                  <a:srgbClr val="0070C0"/>
                </a:solidFill>
              </a:rPr>
              <a:t>rules </a:t>
            </a:r>
            <a:r>
              <a:rPr lang="en-US" sz="1800" b="1" dirty="0">
                <a:solidFill>
                  <a:srgbClr val="0070C0"/>
                </a:solidFill>
              </a:rPr>
              <a:t>dividing </a:t>
            </a:r>
            <a:r>
              <a:rPr lang="en-US" sz="1800" b="1" dirty="0" smtClean="0">
                <a:solidFill>
                  <a:srgbClr val="0070C0"/>
                </a:solidFill>
              </a:rPr>
              <a:t>cases.</a:t>
            </a:r>
          </a:p>
          <a:p>
            <a:endParaRPr lang="en-US" sz="1800" dirty="0" smtClean="0"/>
          </a:p>
          <a:p>
            <a:pPr>
              <a:buFont typeface="Arial" panose="020B0604020202020204" pitchFamily="34" charset="0"/>
              <a:buChar char="•"/>
            </a:pPr>
            <a:r>
              <a:rPr lang="en-US" sz="1800" dirty="0" smtClean="0"/>
              <a:t>Write out </a:t>
            </a:r>
            <a:r>
              <a:rPr lang="en-US" sz="1800" dirty="0"/>
              <a:t>every possible pattern </a:t>
            </a:r>
            <a:r>
              <a:rPr lang="en-US" sz="1800" dirty="0" smtClean="0"/>
              <a:t>as machine can calculate </a:t>
            </a:r>
            <a:r>
              <a:rPr lang="en-US" sz="1800" dirty="0"/>
              <a:t>much faster than a human can.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A </a:t>
            </a:r>
            <a:r>
              <a:rPr lang="en-US" sz="1800" dirty="0"/>
              <a:t>machine will keep </a:t>
            </a:r>
            <a:r>
              <a:rPr lang="en-US" sz="1800" dirty="0" smtClean="0"/>
              <a:t>searching a </a:t>
            </a:r>
            <a:r>
              <a:rPr lang="en-US" sz="1800" dirty="0"/>
              <a:t>million times and eventually will find the best answer</a:t>
            </a:r>
            <a:r>
              <a:rPr lang="en-US" sz="1800" dirty="0" smtClean="0"/>
              <a:t>.</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most popular search </a:t>
            </a:r>
            <a:r>
              <a:rPr lang="en-US" sz="1800" dirty="0" smtClean="0"/>
              <a:t>methods were </a:t>
            </a:r>
            <a:r>
              <a:rPr lang="en-US" sz="1800" b="1" dirty="0">
                <a:solidFill>
                  <a:srgbClr val="0070C0"/>
                </a:solidFill>
              </a:rPr>
              <a:t>depth-first search </a:t>
            </a:r>
            <a:r>
              <a:rPr lang="en-US" sz="1800" dirty="0">
                <a:solidFill>
                  <a:srgbClr val="0070C0"/>
                </a:solidFill>
              </a:rPr>
              <a:t>(</a:t>
            </a:r>
            <a:r>
              <a:rPr lang="en-US" sz="1800" b="1" dirty="0">
                <a:solidFill>
                  <a:srgbClr val="0070C0"/>
                </a:solidFill>
              </a:rPr>
              <a:t>DFS</a:t>
            </a:r>
            <a:r>
              <a:rPr lang="en-US" sz="1800" dirty="0">
                <a:solidFill>
                  <a:srgbClr val="0070C0"/>
                </a:solidFill>
              </a:rPr>
              <a:t>) </a:t>
            </a:r>
            <a:r>
              <a:rPr lang="en-US" sz="1800" dirty="0"/>
              <a:t>and </a:t>
            </a:r>
            <a:r>
              <a:rPr lang="en-US" sz="1800" b="1" dirty="0">
                <a:solidFill>
                  <a:srgbClr val="0070C0"/>
                </a:solidFill>
              </a:rPr>
              <a:t>breadth-first </a:t>
            </a:r>
            <a:r>
              <a:rPr lang="en-US" sz="1800" b="1" dirty="0" smtClean="0">
                <a:solidFill>
                  <a:srgbClr val="0070C0"/>
                </a:solidFill>
              </a:rPr>
              <a:t>search </a:t>
            </a:r>
            <a:r>
              <a:rPr lang="en-US" sz="1800" dirty="0" smtClean="0">
                <a:solidFill>
                  <a:srgbClr val="0070C0"/>
                </a:solidFill>
              </a:rPr>
              <a:t>(</a:t>
            </a:r>
            <a:r>
              <a:rPr lang="en-US" sz="1800" b="1" dirty="0" smtClean="0">
                <a:solidFill>
                  <a:srgbClr val="0070C0"/>
                </a:solidFill>
              </a:rPr>
              <a:t>BFS</a:t>
            </a:r>
            <a:r>
              <a:rPr lang="en-US" sz="1800" dirty="0">
                <a:solidFill>
                  <a:srgbClr val="0070C0"/>
                </a:solidFill>
              </a:rPr>
              <a:t>).</a:t>
            </a:r>
            <a:endParaRPr lang="en-US" sz="2000" dirty="0">
              <a:solidFill>
                <a:srgbClr val="0070C0"/>
              </a:solidFill>
            </a:endParaRPr>
          </a:p>
        </p:txBody>
      </p:sp>
    </p:spTree>
    <p:extLst>
      <p:ext uri="{BB962C8B-B14F-4D97-AF65-F5344CB8AC3E}">
        <p14:creationId xmlns:p14="http://schemas.microsoft.com/office/powerpoint/2010/main" val="18543704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4250" t="16576" r="11000" b="2122"/>
          <a:stretch/>
        </p:blipFill>
        <p:spPr>
          <a:xfrm>
            <a:off x="1303020" y="1576561"/>
            <a:ext cx="6835140" cy="4800600"/>
          </a:xfrm>
          <a:prstGeom prst="rect">
            <a:avLst/>
          </a:prstGeom>
        </p:spPr>
      </p:pic>
    </p:spTree>
    <p:extLst>
      <p:ext uri="{BB962C8B-B14F-4D97-AF65-F5344CB8AC3E}">
        <p14:creationId xmlns:p14="http://schemas.microsoft.com/office/powerpoint/2010/main" val="3572192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Microsoft Excel - MC32_All_20140401.csv"/>
          <p:cNvPicPr>
            <a:picLocks noChangeAspect="1"/>
          </p:cNvPicPr>
          <p:nvPr/>
        </p:nvPicPr>
        <p:blipFill rotWithShape="1">
          <a:blip r:embed="rId2">
            <a:extLst>
              <a:ext uri="{28A0092B-C50C-407E-A947-70E740481C1C}">
                <a14:useLocalDpi xmlns:a14="http://schemas.microsoft.com/office/drawing/2010/main" val="0"/>
              </a:ext>
            </a:extLst>
          </a:blip>
          <a:srcRect l="583" t="17739" r="46000" b="3027"/>
          <a:stretch/>
        </p:blipFill>
        <p:spPr>
          <a:xfrm>
            <a:off x="2195736" y="1918672"/>
            <a:ext cx="4884420" cy="467868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75950255"/>
              </p:ext>
            </p:extLst>
          </p:nvPr>
        </p:nvGraphicFramePr>
        <p:xfrm>
          <a:off x="2214921" y="1517928"/>
          <a:ext cx="5208238" cy="274320"/>
        </p:xfrm>
        <a:graphic>
          <a:graphicData uri="http://schemas.openxmlformats.org/drawingml/2006/table">
            <a:tbl>
              <a:tblPr firstRow="1" bandRow="1">
                <a:tableStyleId>{2D5ABB26-0587-4C30-8999-92F81FD0307C}</a:tableStyleId>
              </a:tblPr>
              <a:tblGrid>
                <a:gridCol w="1276959"/>
                <a:gridCol w="576064"/>
                <a:gridCol w="648072"/>
                <a:gridCol w="432048"/>
                <a:gridCol w="504056"/>
                <a:gridCol w="576064"/>
                <a:gridCol w="1194975"/>
              </a:tblGrid>
              <a:tr h="139040">
                <a:tc>
                  <a:txBody>
                    <a:bodyPr/>
                    <a:lstStyle/>
                    <a:p>
                      <a:r>
                        <a:rPr lang="en-US" sz="1200" dirty="0" smtClean="0"/>
                        <a:t>Date/Time</a:t>
                      </a:r>
                      <a:endParaRPr lang="en-US" sz="1200" dirty="0"/>
                    </a:p>
                  </a:txBody>
                  <a:tcPr/>
                </a:tc>
                <a:tc>
                  <a:txBody>
                    <a:bodyPr/>
                    <a:lstStyle/>
                    <a:p>
                      <a:r>
                        <a:rPr lang="en-US" sz="1200" dirty="0" smtClean="0"/>
                        <a:t>Stock</a:t>
                      </a:r>
                      <a:endParaRPr lang="en-US" sz="1200" dirty="0"/>
                    </a:p>
                  </a:txBody>
                  <a:tcPr/>
                </a:tc>
                <a:tc>
                  <a:txBody>
                    <a:bodyPr/>
                    <a:lstStyle/>
                    <a:p>
                      <a:r>
                        <a:rPr lang="en-US" sz="1200" dirty="0" smtClean="0"/>
                        <a:t>Action</a:t>
                      </a:r>
                      <a:endParaRPr lang="en-US" sz="1200" dirty="0"/>
                    </a:p>
                  </a:txBody>
                  <a:tcPr/>
                </a:tc>
                <a:tc>
                  <a:txBody>
                    <a:bodyPr/>
                    <a:lstStyle/>
                    <a:p>
                      <a:r>
                        <a:rPr lang="en-US" sz="1200" dirty="0" smtClean="0"/>
                        <a:t>ID</a:t>
                      </a:r>
                      <a:endParaRPr lang="en-US" sz="1200" dirty="0"/>
                    </a:p>
                  </a:txBody>
                  <a:tcPr/>
                </a:tc>
                <a:tc>
                  <a:txBody>
                    <a:bodyPr/>
                    <a:lstStyle/>
                    <a:p>
                      <a:r>
                        <a:rPr lang="en-US" sz="1200" dirty="0" smtClean="0"/>
                        <a:t>Side</a:t>
                      </a:r>
                      <a:endParaRPr lang="en-US" sz="1200" dirty="0"/>
                    </a:p>
                  </a:txBody>
                  <a:tcPr/>
                </a:tc>
                <a:tc>
                  <a:txBody>
                    <a:bodyPr/>
                    <a:lstStyle/>
                    <a:p>
                      <a:r>
                        <a:rPr lang="en-US" sz="1200" dirty="0" smtClean="0"/>
                        <a:t>Price</a:t>
                      </a:r>
                      <a:endParaRPr lang="en-US" sz="1200" dirty="0"/>
                    </a:p>
                  </a:txBody>
                  <a:tcPr/>
                </a:tc>
                <a:tc>
                  <a:txBody>
                    <a:bodyPr/>
                    <a:lstStyle/>
                    <a:p>
                      <a:r>
                        <a:rPr lang="en-US" sz="1200" dirty="0" err="1" smtClean="0"/>
                        <a:t>Qty</a:t>
                      </a:r>
                      <a:endParaRPr lang="en-US" sz="1200" dirty="0"/>
                    </a:p>
                  </a:txBody>
                  <a:tcPr/>
                </a:tc>
              </a:tr>
            </a:tbl>
          </a:graphicData>
        </a:graphic>
      </p:graphicFrame>
    </p:spTree>
    <p:extLst>
      <p:ext uri="{BB962C8B-B14F-4D97-AF65-F5344CB8AC3E}">
        <p14:creationId xmlns:p14="http://schemas.microsoft.com/office/powerpoint/2010/main" val="1407647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Analysis – 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Microsoft Excel - Formatted_Statistic_Update_20140401.xlsx"/>
          <p:cNvPicPr>
            <a:picLocks noChangeAspect="1"/>
          </p:cNvPicPr>
          <p:nvPr/>
        </p:nvPicPr>
        <p:blipFill rotWithShape="1">
          <a:blip r:embed="rId2">
            <a:extLst>
              <a:ext uri="{28A0092B-C50C-407E-A947-70E740481C1C}">
                <a14:useLocalDpi xmlns:a14="http://schemas.microsoft.com/office/drawing/2010/main" val="0"/>
              </a:ext>
            </a:extLst>
          </a:blip>
          <a:srcRect t="17481" r="15500" b="3156"/>
          <a:stretch/>
        </p:blipFill>
        <p:spPr>
          <a:xfrm>
            <a:off x="539552" y="1674540"/>
            <a:ext cx="7726680" cy="4686300"/>
          </a:xfrm>
          <a:prstGeom prst="rect">
            <a:avLst/>
          </a:prstGeom>
        </p:spPr>
      </p:pic>
    </p:spTree>
    <p:extLst>
      <p:ext uri="{BB962C8B-B14F-4D97-AF65-F5344CB8AC3E}">
        <p14:creationId xmlns:p14="http://schemas.microsoft.com/office/powerpoint/2010/main" val="6596084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smtClean="0"/>
              <a:t>Trading Signals - </a:t>
            </a:r>
            <a:r>
              <a:rPr lang="en-US" dirty="0"/>
              <a:t>Order Book Imbalance</a:t>
            </a:r>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1-min window.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first few levels (for example 3 levels) of the order book while the top level of the book will have higher weighting. The 1-min duration can also be customized to a shorter or longer duration.</a:t>
            </a:r>
          </a:p>
          <a:p>
            <a:r>
              <a:rPr lang="en-US" sz="1800" dirty="0"/>
              <a:t>	</a:t>
            </a:r>
          </a:p>
        </p:txBody>
      </p:sp>
      <p:graphicFrame>
        <p:nvGraphicFramePr>
          <p:cNvPr id="6" name="Table 5"/>
          <p:cNvGraphicFramePr>
            <a:graphicFrameLocks noGrp="1"/>
          </p:cNvGraphicFramePr>
          <p:nvPr>
            <p:extLst>
              <p:ext uri="{D42A27DB-BD31-4B8C-83A1-F6EECF244321}">
                <p14:modId xmlns:p14="http://schemas.microsoft.com/office/powerpoint/2010/main" val="2994926881"/>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a:effectLst/>
                        </a:rPr>
                        <a:t>1,000,000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9.5</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9.6</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a:effectLst/>
                        </a:rPr>
                        <a:t>500,000</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9.4</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9.7</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100" dirty="0">
                          <a:effectLst/>
                        </a:rPr>
                        <a:t>700,000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9.8</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8012976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Trading Signals - </a:t>
            </a:r>
            <a:r>
              <a:rPr lang="en-US" dirty="0"/>
              <a:t>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uptick than the downtick, net money flow is positive because more investors were willing to pay a premium for the stock. If money flow is negative when a stock's price is rising, this could spell trouble.</a:t>
            </a:r>
          </a:p>
          <a:p>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0657195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Trading Signals - </a:t>
            </a:r>
            <a:r>
              <a:rPr lang="en-US" dirty="0"/>
              <a:t>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6581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Case Study: Short Term Price Movement </a:t>
            </a:r>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Use </a:t>
            </a:r>
            <a:r>
              <a:rPr lang="en-US" sz="1800" b="1" dirty="0" smtClean="0">
                <a:solidFill>
                  <a:srgbClr val="0070C0"/>
                </a:solidFill>
              </a:rPr>
              <a:t>Decision Tree </a:t>
            </a:r>
            <a:r>
              <a:rPr lang="en-US" sz="1800" dirty="0"/>
              <a:t>to predict </a:t>
            </a:r>
            <a:r>
              <a:rPr lang="en-US" sz="1800" dirty="0" smtClean="0"/>
              <a:t>short-term stock </a:t>
            </a:r>
            <a:r>
              <a:rPr lang="en-US" sz="1800" dirty="0"/>
              <a:t>(5.HK) </a:t>
            </a:r>
            <a:r>
              <a:rPr lang="en-US" sz="1800" dirty="0" smtClean="0"/>
              <a:t>movement (go up or down) from </a:t>
            </a:r>
            <a:r>
              <a:rPr lang="en-US" sz="1800" b="1" dirty="0">
                <a:solidFill>
                  <a:srgbClr val="0070C0"/>
                </a:solidFill>
              </a:rPr>
              <a:t>Order Book Imbalance </a:t>
            </a:r>
            <a:r>
              <a:rPr lang="en-US" sz="1800" dirty="0"/>
              <a:t>(OBI</a:t>
            </a:r>
            <a:r>
              <a:rPr lang="en-US" sz="1800" dirty="0" smtClean="0"/>
              <a:t>) data.</a:t>
            </a:r>
            <a:endParaRPr lang="en-US" sz="1800" dirty="0"/>
          </a:p>
          <a:p>
            <a:endParaRPr lang="en-US" sz="1800" dirty="0"/>
          </a:p>
          <a:p>
            <a:pPr lvl="1"/>
            <a:r>
              <a:rPr lang="en-US" sz="1600" b="1" dirty="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a:t>
            </a:r>
            <a:r>
              <a:rPr lang="en-US" sz="1600" dirty="0"/>
              <a:t>OBI</a:t>
            </a:r>
          </a:p>
          <a:p>
            <a:pPr lvl="1"/>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8267"/>
          <a:stretch/>
        </p:blipFill>
        <p:spPr bwMode="auto">
          <a:xfrm>
            <a:off x="5377927" y="1666156"/>
            <a:ext cx="2506441" cy="4590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1559" y="5373216"/>
            <a:ext cx="4752529" cy="830997"/>
          </a:xfrm>
          <a:prstGeom prst="rect">
            <a:avLst/>
          </a:prstGeom>
          <a:noFill/>
        </p:spPr>
        <p:txBody>
          <a:bodyPr wrap="square" rtlCol="0">
            <a:spAutoFit/>
          </a:bodyPr>
          <a:lstStyle/>
          <a:p>
            <a:r>
              <a:rPr lang="en-US" sz="1600" dirty="0" smtClean="0"/>
              <a:t>The data normalized to [-1, 1]</a:t>
            </a:r>
          </a:p>
          <a:p>
            <a:r>
              <a:rPr lang="en-US" sz="1600" dirty="0">
                <a:hlinkClick r:id="rId3"/>
              </a:rPr>
              <a:t>Why Data Normalization is necessary for Machine Learning models</a:t>
            </a:r>
            <a:endParaRPr lang="en-US" sz="1600" dirty="0"/>
          </a:p>
        </p:txBody>
      </p:sp>
    </p:spTree>
    <p:extLst>
      <p:ext uri="{BB962C8B-B14F-4D97-AF65-F5344CB8AC3E}">
        <p14:creationId xmlns:p14="http://schemas.microsoft.com/office/powerpoint/2010/main" val="2613184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Case Study: Short Term Price Movement </a:t>
            </a:r>
          </a:p>
        </p:txBody>
      </p:sp>
      <p:sp>
        <p:nvSpPr>
          <p:cNvPr id="7" name="Content Placeholder 1"/>
          <p:cNvSpPr txBox="1">
            <a:spLocks/>
          </p:cNvSpPr>
          <p:nvPr/>
        </p:nvSpPr>
        <p:spPr>
          <a:xfrm>
            <a:off x="395536" y="5013176"/>
            <a:ext cx="8640960" cy="13681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Visualize </a:t>
            </a:r>
            <a:r>
              <a:rPr lang="en-US" sz="1800" b="1" dirty="0"/>
              <a:t>the data</a:t>
            </a:r>
            <a:r>
              <a:rPr lang="en-US" sz="1800" dirty="0"/>
              <a:t>: plotting Level-1 OBI and Level-2 OBI</a:t>
            </a:r>
          </a:p>
          <a:p>
            <a:r>
              <a:rPr lang="en-US" sz="1800" dirty="0"/>
              <a:t>Brown dots: stock going </a:t>
            </a:r>
            <a:r>
              <a:rPr lang="en-US" sz="1800" dirty="0" smtClean="0"/>
              <a:t>up, Blue </a:t>
            </a:r>
            <a:r>
              <a:rPr lang="en-US" sz="1800" dirty="0"/>
              <a:t>dots: stock going down</a:t>
            </a:r>
          </a:p>
          <a:p>
            <a:r>
              <a:rPr lang="en-US" sz="1800" dirty="0"/>
              <a:t>More Brown dots (up) when both Level-1 OBI and Level-2 OBI are positive and vice versa</a:t>
            </a:r>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76" t="17547" b="4829"/>
          <a:stretch/>
        </p:blipFill>
        <p:spPr bwMode="auto">
          <a:xfrm>
            <a:off x="1259632" y="1571625"/>
            <a:ext cx="5760057"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3981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Case Study: Short Term Price Movement </a:t>
            </a:r>
          </a:p>
        </p:txBody>
      </p:sp>
      <p:sp>
        <p:nvSpPr>
          <p:cNvPr id="7" name="Content Placeholder 1"/>
          <p:cNvSpPr txBox="1">
            <a:spLocks/>
          </p:cNvSpPr>
          <p:nvPr/>
        </p:nvSpPr>
        <p:spPr>
          <a:xfrm>
            <a:off x="361628" y="5517232"/>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Decision Tree training results for this </a:t>
            </a:r>
            <a:r>
              <a:rPr lang="en-US" sz="1600" dirty="0" smtClean="0"/>
              <a:t>Stock (0005.HK) </a:t>
            </a:r>
            <a:r>
              <a:rPr lang="en-US" sz="1600" dirty="0"/>
              <a:t>to be </a:t>
            </a:r>
            <a:r>
              <a:rPr lang="en-US" sz="1600" b="1" dirty="0">
                <a:solidFill>
                  <a:srgbClr val="0070C0"/>
                </a:solidFill>
              </a:rPr>
              <a:t>more likely to go up </a:t>
            </a:r>
            <a:r>
              <a:rPr lang="en-US" sz="1600" dirty="0"/>
              <a:t>when:</a:t>
            </a:r>
          </a:p>
          <a:p>
            <a:r>
              <a:rPr lang="en-US" sz="1600" dirty="0" smtClean="0">
                <a:solidFill>
                  <a:srgbClr val="00B050"/>
                </a:solidFill>
              </a:rPr>
              <a:t>Level-1 </a:t>
            </a:r>
            <a:r>
              <a:rPr lang="en-US" sz="1600" dirty="0">
                <a:solidFill>
                  <a:srgbClr val="00B050"/>
                </a:solidFill>
              </a:rPr>
              <a:t>OBI &gt; 0.445379 and Level-2 OBI &gt; 0.429376 and Level-3 OBI &gt; </a:t>
            </a:r>
            <a:r>
              <a:rPr lang="en-US" sz="1600" dirty="0" smtClean="0">
                <a:solidFill>
                  <a:srgbClr val="00B050"/>
                </a:solidFill>
              </a:rPr>
              <a:t>0.328697</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036" t="18542" r="14366" b="5983"/>
          <a:stretch/>
        </p:blipFill>
        <p:spPr bwMode="auto">
          <a:xfrm>
            <a:off x="395536" y="1677516"/>
            <a:ext cx="523875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68144" y="2925201"/>
            <a:ext cx="2616732" cy="1200329"/>
          </a:xfrm>
          <a:prstGeom prst="rect">
            <a:avLst/>
          </a:prstGeom>
          <a:noFill/>
        </p:spPr>
        <p:txBody>
          <a:bodyPr wrap="square" rtlCol="0">
            <a:spAutoFit/>
          </a:bodyPr>
          <a:lstStyle/>
          <a:p>
            <a:pPr algn="ctr"/>
            <a:r>
              <a:rPr lang="en-US" dirty="0">
                <a:solidFill>
                  <a:srgbClr val="FF0000"/>
                </a:solidFill>
              </a:rPr>
              <a:t>Training Accuracy ~83%</a:t>
            </a:r>
          </a:p>
          <a:p>
            <a:endParaRPr lang="en-US" dirty="0"/>
          </a:p>
        </p:txBody>
      </p:sp>
    </p:spTree>
    <p:extLst>
      <p:ext uri="{BB962C8B-B14F-4D97-AF65-F5344CB8AC3E}">
        <p14:creationId xmlns:p14="http://schemas.microsoft.com/office/powerpoint/2010/main" val="322081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Case Study: Short Term Price Movement </a:t>
            </a:r>
          </a:p>
        </p:txBody>
      </p:sp>
      <p:sp>
        <p:nvSpPr>
          <p:cNvPr id="7" name="Content Placeholder 1"/>
          <p:cNvSpPr txBox="1">
            <a:spLocks/>
          </p:cNvSpPr>
          <p:nvPr/>
        </p:nvSpPr>
        <p:spPr>
          <a:xfrm>
            <a:off x="4788024" y="2492896"/>
            <a:ext cx="4176464"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u="sng" dirty="0" smtClean="0"/>
              <a:t>Test Data Performance</a:t>
            </a:r>
            <a:endParaRPr lang="en-US" sz="1600" u="sng" dirty="0"/>
          </a:p>
          <a:p>
            <a:r>
              <a:rPr lang="en-US" sz="1600" dirty="0"/>
              <a:t>Total : 46 + 22 + 20 + 36 = 124</a:t>
            </a:r>
          </a:p>
          <a:p>
            <a:r>
              <a:rPr lang="en-US" sz="1600" dirty="0"/>
              <a:t>Predicted Correctly: 46 + 36 = 82</a:t>
            </a:r>
          </a:p>
          <a:p>
            <a:r>
              <a:rPr lang="en-US" sz="1600" dirty="0" smtClean="0">
                <a:solidFill>
                  <a:srgbClr val="FF0000"/>
                </a:solidFill>
              </a:rPr>
              <a:t>Test Accuracy</a:t>
            </a:r>
            <a:r>
              <a:rPr lang="en-US" sz="1600" dirty="0">
                <a:solidFill>
                  <a:srgbClr val="FF0000"/>
                </a:solidFill>
              </a:rPr>
              <a:t>: 82/124 = </a:t>
            </a:r>
            <a:r>
              <a:rPr lang="en-US" sz="1600" b="1" u="sng" dirty="0">
                <a:solidFill>
                  <a:srgbClr val="FF0000"/>
                </a:solidFill>
              </a:rPr>
              <a:t>66.1</a:t>
            </a:r>
            <a:r>
              <a:rPr lang="en-US" sz="1600" b="1" u="sng" dirty="0" smtClean="0">
                <a:solidFill>
                  <a:srgbClr val="FF0000"/>
                </a:solidFill>
              </a:rPr>
              <a:t>% vs 83% </a:t>
            </a:r>
          </a:p>
          <a:p>
            <a:endParaRPr lang="en-US" sz="1600" b="1" i="1" dirty="0" smtClean="0">
              <a:solidFill>
                <a:srgbClr val="FF0000"/>
              </a:solidFill>
            </a:endParaRPr>
          </a:p>
          <a:p>
            <a:r>
              <a:rPr lang="en-US" sz="1600" i="1" dirty="0" smtClean="0">
                <a:solidFill>
                  <a:srgbClr val="00B050"/>
                </a:solidFill>
              </a:rPr>
              <a:t>What’s that imply?</a:t>
            </a:r>
            <a:endParaRPr lang="en-US" sz="1600" i="1" dirty="0">
              <a:solidFill>
                <a:srgbClr val="00B050"/>
              </a:solidFill>
            </a:endParaRPr>
          </a:p>
          <a:p>
            <a:r>
              <a:rPr lang="en-US" sz="1600" i="1" dirty="0" smtClean="0">
                <a:solidFill>
                  <a:srgbClr val="00B050"/>
                </a:solidFill>
              </a:rPr>
              <a:t>Any Improvement suggestions?</a:t>
            </a:r>
          </a:p>
          <a:p>
            <a:endParaRPr lang="en-US" sz="1600" i="1" dirty="0">
              <a:solidFill>
                <a:srgbClr val="00B050"/>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071" t="18716" r="20860" b="6670"/>
          <a:stretch/>
        </p:blipFill>
        <p:spPr bwMode="auto">
          <a:xfrm>
            <a:off x="755576" y="2006699"/>
            <a:ext cx="368617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24128" y="5013176"/>
            <a:ext cx="2376264" cy="830997"/>
          </a:xfrm>
          <a:prstGeom prst="rect">
            <a:avLst/>
          </a:prstGeom>
          <a:noFill/>
        </p:spPr>
        <p:txBody>
          <a:bodyPr wrap="square" rtlCol="0">
            <a:spAutoFit/>
          </a:bodyPr>
          <a:lstStyle/>
          <a:p>
            <a:r>
              <a:rPr lang="en-US" dirty="0">
                <a:hlinkClick r:id="rId3"/>
              </a:rPr>
              <a:t>Code Example</a:t>
            </a:r>
            <a:endParaRPr lang="en-US" dirty="0"/>
          </a:p>
          <a:p>
            <a:endParaRPr lang="en-US" dirty="0"/>
          </a:p>
        </p:txBody>
      </p:sp>
      <p:sp>
        <p:nvSpPr>
          <p:cNvPr id="4" name="Sun 3"/>
          <p:cNvSpPr/>
          <p:nvPr/>
        </p:nvSpPr>
        <p:spPr bwMode="auto">
          <a:xfrm>
            <a:off x="4762872" y="4797152"/>
            <a:ext cx="914400" cy="91440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98861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949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Case Study: Short Term Price Movement </a:t>
            </a:r>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1015663"/>
          </a:xfrm>
          <a:prstGeom prst="rect">
            <a:avLst/>
          </a:prstGeom>
          <a:noFill/>
        </p:spPr>
        <p:txBody>
          <a:bodyPr wrap="square" rtlCol="0">
            <a:spAutoFit/>
          </a:bodyPr>
          <a:lstStyle/>
          <a:p>
            <a:r>
              <a:rPr lang="en-US" sz="2000" dirty="0" smtClean="0">
                <a:solidFill>
                  <a:srgbClr val="0070C0"/>
                </a:solidFill>
              </a:rPr>
              <a:t>Improve Profit Mode: “Short Term Price Predictor” hints whether to wait a bit longer (Mid-Price Up) or shorter (Mid-Price down)</a:t>
            </a:r>
            <a:endParaRPr lang="en-US" sz="2000" dirty="0">
              <a:solidFill>
                <a:srgbClr val="0070C0"/>
              </a:solidFill>
            </a:endParaRPr>
          </a:p>
        </p:txBody>
      </p:sp>
    </p:spTree>
    <p:extLst>
      <p:ext uri="{BB962C8B-B14F-4D97-AF65-F5344CB8AC3E}">
        <p14:creationId xmlns:p14="http://schemas.microsoft.com/office/powerpoint/2010/main" val="395071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Surprised Learning - SVM</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Support </a:t>
            </a:r>
            <a:r>
              <a:rPr lang="en-US" sz="1800" dirty="0"/>
              <a:t>Vector Machine (SVM</a:t>
            </a:r>
            <a:r>
              <a:rPr lang="en-US" sz="1800" dirty="0" smtClean="0"/>
              <a:t>): a </a:t>
            </a:r>
            <a:r>
              <a:rPr lang="en-US" sz="1800" dirty="0"/>
              <a:t>discriminative classifier 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a:p>
        </p:txBody>
      </p:sp>
      <p:pic>
        <p:nvPicPr>
          <p:cNvPr id="12290" name="Picture 2" descr="The Optimal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0010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Surprised Learning - SVM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pPr marL="514350" indent="-514350">
              <a:buFont typeface="Arial" panose="020B0604020202020204" pitchFamily="34" charset="0"/>
              <a:buChar char="•"/>
            </a:pPr>
            <a:r>
              <a:rPr lang="en-US" sz="1600" dirty="0" smtClean="0">
                <a:hlinkClick r:id=""/>
              </a:rPr>
              <a:t>https</a:t>
            </a:r>
            <a:r>
              <a:rPr lang="en-US" sz="1600" dirty="0">
                <a:hlinkClick r:id="rId2"/>
              </a:rPr>
              <a:t>://</a:t>
            </a:r>
            <a:r>
              <a:rPr lang="en-US" sz="1600" dirty="0" smtClean="0">
                <a:hlinkClick r:id="rId2"/>
              </a:rPr>
              <a:t>www.youtube.com/watch?v=3liCbRZPrZA</a:t>
            </a:r>
            <a:endParaRPr lang="en-US" sz="1600" dirty="0" smtClean="0"/>
          </a:p>
          <a:p>
            <a:endParaRPr lang="en-US" sz="2700" dirty="0"/>
          </a:p>
        </p:txBody>
      </p:sp>
      <p:pic>
        <p:nvPicPr>
          <p:cNvPr id="14338" name="Picture 2" descr="support vector machin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1116056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Surprised Learning - SVM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3646133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a:t>Unsurprised 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2">
            <a:extLst>
              <a:ext uri="{28A0092B-C50C-407E-A947-70E740481C1C}">
                <a14:useLocalDpi xmlns:a14="http://schemas.microsoft.com/office/drawing/2010/main" val="0"/>
              </a:ext>
            </a:extLst>
          </a:blip>
          <a:srcRect l="13333" t="24604" r="18125" b="17324"/>
          <a:stretch/>
        </p:blipFill>
        <p:spPr>
          <a:xfrm>
            <a:off x="1223526" y="2643336"/>
            <a:ext cx="6228794" cy="3398385"/>
          </a:xfrm>
          <a:prstGeom prst="rect">
            <a:avLst/>
          </a:prstGeom>
        </p:spPr>
      </p:pic>
      <p:sp>
        <p:nvSpPr>
          <p:cNvPr id="4" name="TextBox 3"/>
          <p:cNvSpPr txBox="1"/>
          <p:nvPr/>
        </p:nvSpPr>
        <p:spPr>
          <a:xfrm>
            <a:off x="2433981" y="2335560"/>
            <a:ext cx="4564070" cy="615553"/>
          </a:xfrm>
          <a:prstGeom prst="rect">
            <a:avLst/>
          </a:prstGeom>
          <a:noFill/>
        </p:spPr>
        <p:txBody>
          <a:bodyPr wrap="none" rtlCol="0">
            <a:spAutoFit/>
          </a:bodyPr>
          <a:lstStyle/>
          <a:p>
            <a:r>
              <a:rPr lang="en-US" sz="1600" dirty="0">
                <a:hlinkClick r:id="rId3"/>
              </a:rPr>
              <a:t>http://setosa.io/ev/principal-component-analysis</a:t>
            </a:r>
            <a:r>
              <a:rPr lang="en-US" sz="1600" dirty="0" smtClean="0">
                <a:hlinkClick r:id="rId3"/>
              </a:rPr>
              <a:t>/</a:t>
            </a:r>
            <a:endParaRPr lang="en-US" sz="1600" dirty="0" smtClean="0"/>
          </a:p>
          <a:p>
            <a:endParaRPr lang="en-US" sz="1800" dirty="0"/>
          </a:p>
        </p:txBody>
      </p:sp>
      <p:sp>
        <p:nvSpPr>
          <p:cNvPr id="6" name="TextBox 5"/>
          <p:cNvSpPr txBox="1"/>
          <p:nvPr/>
        </p:nvSpPr>
        <p:spPr>
          <a:xfrm>
            <a:off x="199395" y="6041721"/>
            <a:ext cx="8254183" cy="338554"/>
          </a:xfrm>
          <a:prstGeom prst="rect">
            <a:avLst/>
          </a:prstGeom>
          <a:noFill/>
        </p:spPr>
        <p:txBody>
          <a:bodyPr wrap="none" rtlCol="0">
            <a:spAutoFit/>
          </a:bodyPr>
          <a:lstStyle/>
          <a:p>
            <a:r>
              <a:rPr lang="en-US" sz="1600" b="1" dirty="0" smtClean="0">
                <a:solidFill>
                  <a:srgbClr val="00B050"/>
                </a:solidFill>
              </a:rPr>
              <a:t>(Example</a:t>
            </a:r>
            <a:r>
              <a:rPr lang="en-US" sz="1600" dirty="0" smtClean="0">
                <a:solidFill>
                  <a:srgbClr val="00B050"/>
                </a:solidFill>
              </a:rPr>
              <a:t>: Probably don’t need both HSI and tracker fund </a:t>
            </a:r>
            <a:r>
              <a:rPr lang="en-US" sz="1600" dirty="0" err="1" smtClean="0">
                <a:solidFill>
                  <a:srgbClr val="00B050"/>
                </a:solidFill>
              </a:rPr>
              <a:t>px</a:t>
            </a:r>
            <a:r>
              <a:rPr lang="en-US" sz="1600" dirty="0" smtClean="0">
                <a:solidFill>
                  <a:srgbClr val="00B050"/>
                </a:solidFill>
              </a:rPr>
              <a:t> to model market sentiment)</a:t>
            </a:r>
            <a:endParaRPr lang="en-US" sz="1600" dirty="0">
              <a:solidFill>
                <a:srgbClr val="00B050"/>
              </a:solidFill>
            </a:endParaRPr>
          </a:p>
        </p:txBody>
      </p:sp>
    </p:spTree>
    <p:extLst>
      <p:ext uri="{BB962C8B-B14F-4D97-AF65-F5344CB8AC3E}">
        <p14:creationId xmlns:p14="http://schemas.microsoft.com/office/powerpoint/2010/main" val="3320981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fontScale="90000"/>
          </a:bodyPr>
          <a:lstStyle/>
          <a:p>
            <a:pPr marL="457200" indent="-457200"/>
            <a:r>
              <a:rPr lang="en-US" dirty="0"/>
              <a:t>Unsurprised Learning </a:t>
            </a:r>
            <a:r>
              <a:rPr lang="en-US" dirty="0" smtClean="0"/>
              <a:t>– </a:t>
            </a:r>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179512" y="2954851"/>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1520" y="5373216"/>
            <a:ext cx="5040560" cy="1077218"/>
          </a:xfrm>
          <a:prstGeom prst="rect">
            <a:avLst/>
          </a:prstGeom>
          <a:noFill/>
        </p:spPr>
        <p:txBody>
          <a:bodyPr wrap="square" rtlCol="0">
            <a:spAutoFit/>
          </a:bodyPr>
          <a:lstStyle/>
          <a:p>
            <a:r>
              <a:rPr lang="en-US" sz="1600" dirty="0" smtClean="0"/>
              <a:t>Example: </a:t>
            </a:r>
            <a:r>
              <a:rPr lang="en-US" sz="1600" dirty="0" smtClean="0">
                <a:hlinkClick r:id="rId3"/>
              </a:rPr>
              <a:t>https</a:t>
            </a:r>
            <a:r>
              <a:rPr lang="en-US" sz="1600" dirty="0">
                <a:hlinkClick r:id="rId3"/>
              </a:rPr>
              <a:t>://</a:t>
            </a:r>
            <a:r>
              <a:rPr lang="en-US" sz="1600" dirty="0" smtClean="0">
                <a:hlinkClick r:id="rId3"/>
              </a:rPr>
              <a:t>towardsdatascience.com/using-unsupervised-learning-to-plan-a-paris-vacation-geo-location-clustering-d0337b4210de</a:t>
            </a:r>
            <a:endParaRPr lang="en-US" sz="1600" dirty="0" smtClean="0"/>
          </a:p>
          <a:p>
            <a:endParaRPr lang="en-US" sz="1600" dirty="0"/>
          </a:p>
        </p:txBody>
      </p:sp>
    </p:spTree>
    <p:extLst>
      <p:ext uri="{BB962C8B-B14F-4D97-AF65-F5344CB8AC3E}">
        <p14:creationId xmlns:p14="http://schemas.microsoft.com/office/powerpoint/2010/main" val="4480441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fontScale="90000"/>
          </a:bodyPr>
          <a:lstStyle/>
          <a:p>
            <a:pPr marL="457200" indent="-457200"/>
            <a:r>
              <a:rPr lang="en-US" dirty="0"/>
              <a:t>Unsurprised Learning </a:t>
            </a:r>
            <a:r>
              <a:rPr lang="en-US" dirty="0" smtClean="0"/>
              <a:t>– </a:t>
            </a:r>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85563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77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Colorize Black &amp; White Photos</a:t>
            </a:r>
          </a:p>
          <a:p>
            <a:pPr lvl="1"/>
            <a:r>
              <a:rPr lang="en-US" sz="1600" dirty="0">
                <a:hlinkClick r:id="rId2"/>
              </a:rPr>
              <a:t>http://demos.algorithmia.com/colorize-photos</a:t>
            </a:r>
            <a:r>
              <a:rPr lang="en-US" sz="1600" dirty="0" smtClean="0">
                <a:hlinkClick r:id="rId2"/>
              </a:rPr>
              <a:t>/</a:t>
            </a:r>
            <a:endParaRPr lang="en-US" sz="1600" dirty="0" smtClean="0"/>
          </a:p>
          <a:p>
            <a:pPr lvl="1"/>
            <a:endParaRPr lang="en-US" sz="1600" dirty="0" smtClean="0"/>
          </a:p>
          <a:p>
            <a:pPr lvl="1"/>
            <a:r>
              <a:rPr lang="en-US" sz="1600" dirty="0">
                <a:hlinkClick r:id="rId3"/>
              </a:rPr>
              <a:t>http://richzhang.github.io/colorization</a:t>
            </a:r>
            <a:r>
              <a:rPr lang="en-US" sz="1600" dirty="0" smtClean="0">
                <a:hlinkClick r:id="rId3"/>
              </a:rPr>
              <a:t>/</a:t>
            </a:r>
            <a:endParaRPr lang="en-US" sz="16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7787298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r>
              <a:rPr lang="en-US" sz="1800" dirty="0" smtClean="0"/>
              <a:t>Contrast this to Symbolic, Cognitive, Statistical and Evolutionary models (reasoning, generalization etc.)</a:t>
            </a:r>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10" y="3573016"/>
            <a:ext cx="6941915" cy="221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4450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a:t>
            </a:r>
            <a:r>
              <a:rPr lang="en-US" dirty="0" smtClean="0"/>
              <a:t> </a:t>
            </a:r>
            <a:r>
              <a:rPr lang="en-US" dirty="0"/>
              <a:t>First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Search Optimization</a:t>
            </a:r>
          </a:p>
          <a:p>
            <a:pPr lvl="1"/>
            <a:r>
              <a:rPr lang="en-US" sz="1800" dirty="0" smtClean="0"/>
              <a:t>Minimax</a:t>
            </a:r>
          </a:p>
          <a:p>
            <a:pPr lvl="2"/>
            <a:r>
              <a:rPr lang="en-US" sz="1600" dirty="0">
                <a:hlinkClick r:id="rId2"/>
              </a:rPr>
              <a:t>https://</a:t>
            </a:r>
            <a:r>
              <a:rPr lang="en-US" sz="1600" dirty="0" smtClean="0">
                <a:hlinkClick r:id="rId2"/>
              </a:rPr>
              <a:t>www.youtube.com/watch?v=KU9Ch59-4vw</a:t>
            </a:r>
            <a:endParaRPr lang="en-US" sz="1600" dirty="0" smtClean="0"/>
          </a:p>
          <a:p>
            <a:pPr lvl="1"/>
            <a:endParaRPr lang="en-US" sz="1800" dirty="0"/>
          </a:p>
          <a:p>
            <a:pPr lvl="1"/>
            <a:r>
              <a:rPr lang="en-US" sz="1800" dirty="0"/>
              <a:t>Alpha–beta </a:t>
            </a:r>
            <a:r>
              <a:rPr lang="en-US" sz="1800" dirty="0" smtClean="0"/>
              <a:t>pruning</a:t>
            </a:r>
          </a:p>
          <a:p>
            <a:pPr lvl="2"/>
            <a:r>
              <a:rPr lang="en-US" sz="1600" dirty="0">
                <a:hlinkClick r:id="rId3"/>
              </a:rPr>
              <a:t>https://</a:t>
            </a:r>
            <a:r>
              <a:rPr lang="en-US" sz="1600" dirty="0" smtClean="0">
                <a:hlinkClick r:id="rId3"/>
              </a:rPr>
              <a:t>www.youtube.com/watch?v=xBXHtz4Gbdo</a:t>
            </a:r>
            <a:endParaRPr lang="en-US" sz="1600" dirty="0" smtClean="0"/>
          </a:p>
          <a:p>
            <a:pPr lvl="2"/>
            <a:endParaRPr lang="en-US" sz="1600" dirty="0" smtClean="0"/>
          </a:p>
          <a:p>
            <a:pPr marL="457200" lvl="1" indent="0">
              <a:buNone/>
            </a:pPr>
            <a:endParaRPr lang="en-US" sz="1800" dirty="0" smtClean="0"/>
          </a:p>
          <a:p>
            <a:pPr marL="57150" indent="0"/>
            <a:r>
              <a:rPr lang="en-US" sz="1800" b="1" dirty="0" smtClean="0"/>
              <a:t>Key Points</a:t>
            </a:r>
            <a:r>
              <a:rPr lang="en-US" sz="1800" dirty="0" smtClean="0"/>
              <a:t>: State-Space (Complete Information and deterministic), Search Tree (Brute-force, Heuristic, Adversarial), Goal (Score, Weighting)</a:t>
            </a:r>
          </a:p>
          <a:p>
            <a:endParaRPr lang="en-US" sz="2000" dirty="0"/>
          </a:p>
        </p:txBody>
      </p:sp>
    </p:spTree>
    <p:extLst>
      <p:ext uri="{BB962C8B-B14F-4D97-AF65-F5344CB8AC3E}">
        <p14:creationId xmlns:p14="http://schemas.microsoft.com/office/powerpoint/2010/main" val="29923359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ANN (Artificial Neural Network) consists of </a:t>
            </a:r>
            <a:r>
              <a:rPr lang="en-US" sz="1800" b="1" dirty="0" smtClean="0">
                <a:solidFill>
                  <a:srgbClr val="0070C0"/>
                </a:solidFill>
              </a:rPr>
              <a:t>multiple layers </a:t>
            </a:r>
            <a:r>
              <a:rPr lang="en-US" sz="1800" dirty="0" smtClean="0"/>
              <a:t>(One </a:t>
            </a:r>
            <a:r>
              <a:rPr lang="en-US" sz="1800" b="1" dirty="0" smtClean="0">
                <a:solidFill>
                  <a:srgbClr val="0070C0"/>
                </a:solidFill>
              </a:rPr>
              <a:t>Input/ Output </a:t>
            </a:r>
            <a:r>
              <a:rPr lang="en-US" sz="1800" dirty="0" smtClean="0"/>
              <a:t>and optionally multiple </a:t>
            </a:r>
            <a:r>
              <a:rPr lang="en-US" sz="1800" b="1" dirty="0" smtClean="0">
                <a:solidFill>
                  <a:srgbClr val="0070C0"/>
                </a:solidFill>
              </a:rPr>
              <a:t>Hidden</a:t>
            </a:r>
            <a:r>
              <a:rPr lang="en-US" sz="1800" dirty="0" smtClean="0">
                <a:solidFill>
                  <a:srgbClr val="0070C0"/>
                </a:solidFill>
              </a:rPr>
              <a:t> </a:t>
            </a:r>
            <a:r>
              <a:rPr lang="en-US" sz="1800" dirty="0" smtClean="0"/>
              <a:t>layers) of Neurons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neurons are </a:t>
            </a:r>
            <a:r>
              <a:rPr lang="en-US" sz="1800" b="1" dirty="0" smtClean="0">
                <a:solidFill>
                  <a:srgbClr val="0070C0"/>
                </a:solidFill>
              </a:rPr>
              <a:t>connected</a:t>
            </a:r>
            <a:r>
              <a:rPr lang="en-US" sz="1800" dirty="0" smtClean="0">
                <a:solidFill>
                  <a:srgbClr val="0070C0"/>
                </a:solidFill>
              </a:rPr>
              <a:t> </a:t>
            </a:r>
            <a:r>
              <a:rPr lang="en-US" sz="1800" dirty="0" smtClean="0"/>
              <a:t>from one layer to another. It can be one direction forward (</a:t>
            </a:r>
            <a:r>
              <a:rPr lang="en-US" sz="1800" b="1" dirty="0" smtClean="0">
                <a:solidFill>
                  <a:srgbClr val="0070C0"/>
                </a:solidFill>
              </a:rPr>
              <a:t>feed-forward</a:t>
            </a:r>
            <a:r>
              <a:rPr lang="en-US" sz="1800" dirty="0" smtClean="0"/>
              <a:t>), going backward (</a:t>
            </a:r>
            <a:r>
              <a:rPr lang="en-US" sz="1800" b="1" dirty="0" smtClean="0">
                <a:solidFill>
                  <a:srgbClr val="0070C0"/>
                </a:solidFill>
              </a:rPr>
              <a:t>recurrent</a:t>
            </a:r>
            <a:r>
              <a:rPr lang="en-US" sz="1800" dirty="0" smtClean="0"/>
              <a:t>) or self connected (</a:t>
            </a:r>
            <a:r>
              <a:rPr lang="en-US" sz="1800" b="1" dirty="0" smtClean="0">
                <a:solidFill>
                  <a:srgbClr val="0070C0"/>
                </a:solidFill>
              </a:rPr>
              <a:t>feed-back loop</a:t>
            </a:r>
            <a:r>
              <a:rPr lang="en-US" sz="1800" dirty="0" smtClean="0"/>
              <a:t>)</a:t>
            </a:r>
          </a:p>
        </p:txBody>
      </p:sp>
      <p:pic>
        <p:nvPicPr>
          <p:cNvPr id="1028" name="Picture 4" descr="https://upload.wikimedia.org/wikipedia/commons/thumb/4/46/Colored_neural_network.svg/296px-Colored_neural_networ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2060848"/>
            <a:ext cx="2898236" cy="348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947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064896"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From the Input data, the network </a:t>
            </a:r>
            <a:r>
              <a:rPr lang="en-US" sz="1800" b="1" dirty="0" smtClean="0">
                <a:solidFill>
                  <a:srgbClr val="0070C0"/>
                </a:solidFill>
              </a:rPr>
              <a:t>learn the weight parameters </a:t>
            </a:r>
            <a:r>
              <a:rPr lang="en-US" sz="1800" dirty="0" smtClean="0"/>
              <a:t>to fit the desired output</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Activation functions </a:t>
            </a:r>
            <a:r>
              <a:rPr lang="en-US" sz="1800" dirty="0" smtClean="0"/>
              <a:t>(non-linearity) determine whether a particular neuron will be </a:t>
            </a:r>
            <a:r>
              <a:rPr lang="en-US" sz="1800" dirty="0"/>
              <a:t>active (</a:t>
            </a:r>
            <a:r>
              <a:rPr lang="en-US" sz="1800" b="1" dirty="0" smtClean="0">
                <a:solidFill>
                  <a:srgbClr val="0070C0"/>
                </a:solidFill>
              </a:rPr>
              <a:t>excitation</a:t>
            </a:r>
            <a:r>
              <a:rPr lang="en-US" sz="1800" dirty="0" smtClean="0"/>
              <a:t>) or not.</a:t>
            </a:r>
          </a:p>
        </p:txBody>
      </p:sp>
      <p:pic>
        <p:nvPicPr>
          <p:cNvPr id="2" name="Picture 1" descr="Neural Network Programming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7188" t="50000" r="34062" b="14304"/>
          <a:stretch/>
        </p:blipFill>
        <p:spPr>
          <a:xfrm>
            <a:off x="1" y="3418706"/>
            <a:ext cx="3995936" cy="2808739"/>
          </a:xfrm>
          <a:prstGeom prst="rect">
            <a:avLst/>
          </a:prstGeom>
        </p:spPr>
      </p:pic>
      <p:pic>
        <p:nvPicPr>
          <p:cNvPr id="9218" name="Picture 2" descr="activation func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87" y="3429000"/>
            <a:ext cx="5068016"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205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1700808"/>
            <a:ext cx="403244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Back </a:t>
            </a:r>
            <a:r>
              <a:rPr lang="en-US" sz="1800" b="1" dirty="0" smtClean="0"/>
              <a:t>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800" dirty="0" smtClean="0"/>
          </a:p>
          <a:p>
            <a:pPr>
              <a:buFont typeface="Arial" panose="020B0604020202020204" pitchFamily="34" charset="0"/>
              <a:buChar char="•"/>
            </a:pPr>
            <a:endParaRPr lang="en-US" sz="1600" dirty="0"/>
          </a:p>
          <a:p>
            <a:pPr lvl="1">
              <a:buFont typeface="Arial" panose="020B0604020202020204" pitchFamily="34" charset="0"/>
              <a:buChar char="•"/>
            </a:pPr>
            <a:r>
              <a:rPr lang="en-US" sz="1600" dirty="0">
                <a:hlinkClick r:id="rId2"/>
              </a:rPr>
              <a:t>https://mattmazur.com/2015/03/17/a-step-by-step-backpropagation-example</a:t>
            </a:r>
            <a:r>
              <a:rPr lang="en-US" sz="1600" dirty="0" smtClean="0">
                <a:hlinkClick r:id="rId2"/>
              </a:rPr>
              <a:t>/</a:t>
            </a: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973238"/>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7076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16832"/>
            <a:ext cx="672465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30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861048"/>
            <a:ext cx="4404325" cy="2480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662210"/>
            <a:ext cx="5779740" cy="259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15373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Breakthrough</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Deep </a:t>
            </a:r>
            <a:r>
              <a:rPr lang="en-US" sz="1800" dirty="0"/>
              <a:t>Neural Network (DNN</a:t>
            </a:r>
            <a:r>
              <a:rPr lang="en-US" sz="1800" dirty="0" smtClean="0"/>
              <a:t>) is a type of Neural Network with </a:t>
            </a:r>
            <a:r>
              <a:rPr lang="en-US" sz="1800" b="1" dirty="0" smtClean="0">
                <a:solidFill>
                  <a:srgbClr val="0070C0"/>
                </a:solidFill>
              </a:rPr>
              <a:t>many layers</a:t>
            </a:r>
            <a:r>
              <a:rPr lang="en-US" sz="1800" dirty="0" smtClean="0"/>
              <a:t>. Training </a:t>
            </a:r>
            <a:r>
              <a:rPr lang="en-US" sz="1800" dirty="0"/>
              <a:t>used to be time consuming while suffering from the </a:t>
            </a:r>
            <a:r>
              <a:rPr lang="en-US" sz="1800" b="1" dirty="0">
                <a:solidFill>
                  <a:srgbClr val="0070C0"/>
                </a:solidFill>
              </a:rPr>
              <a:t>vanishing gradient problem</a:t>
            </a:r>
            <a:r>
              <a:rPr lang="en-US" sz="1800" dirty="0"/>
              <a:t>. </a:t>
            </a:r>
            <a:r>
              <a:rPr lang="en-US" sz="1800" dirty="0" smtClean="0"/>
              <a:t>Hardware improvements (cloud, GPU) and </a:t>
            </a:r>
            <a:r>
              <a:rPr lang="en-US" sz="1800" b="1" dirty="0" smtClean="0">
                <a:solidFill>
                  <a:srgbClr val="0070C0"/>
                </a:solidFill>
              </a:rPr>
              <a:t>separately </a:t>
            </a:r>
            <a:r>
              <a:rPr lang="en-US" sz="1800" b="1" dirty="0">
                <a:solidFill>
                  <a:srgbClr val="0070C0"/>
                </a:solidFill>
              </a:rPr>
              <a:t>pre-trained layers</a:t>
            </a:r>
            <a:r>
              <a:rPr lang="en-US" sz="1800" dirty="0"/>
              <a:t> in DNN learning helps mitigate the </a:t>
            </a:r>
            <a:r>
              <a:rPr lang="en-US" sz="1800" dirty="0" smtClean="0"/>
              <a:t>issues</a:t>
            </a:r>
            <a:endParaRPr lang="en-US" sz="1800" dirty="0"/>
          </a:p>
          <a:p>
            <a:endParaRPr lang="en-US" sz="1800" dirty="0" smtClean="0"/>
          </a:p>
          <a:p>
            <a:pPr lvl="1"/>
            <a:r>
              <a:rPr lang="en-US" sz="1600" b="1" i="1" dirty="0">
                <a:solidFill>
                  <a:srgbClr val="0070C0"/>
                </a:solidFill>
              </a:rPr>
              <a:t>Hinton, G. E</a:t>
            </a:r>
            <a:r>
              <a:rPr lang="en-US" sz="1600" i="1" dirty="0"/>
              <a:t>., </a:t>
            </a:r>
            <a:r>
              <a:rPr lang="en-US" sz="1600" i="1" dirty="0" err="1"/>
              <a:t>Osindero</a:t>
            </a:r>
            <a:r>
              <a:rPr lang="en-US" sz="1600" i="1" dirty="0"/>
              <a:t>, S. and </a:t>
            </a:r>
            <a:r>
              <a:rPr lang="en-US" sz="1600" i="1" dirty="0" err="1"/>
              <a:t>Teh</a:t>
            </a:r>
            <a:r>
              <a:rPr lang="en-US" sz="1600" i="1" dirty="0"/>
              <a:t>, Y (2006). A fast learning algorithm for deep belief nets   Neural Computation 18, pp </a:t>
            </a:r>
            <a:r>
              <a:rPr lang="en-US" sz="1600" i="1" dirty="0" smtClean="0"/>
              <a:t>1527-1554</a:t>
            </a:r>
          </a:p>
          <a:p>
            <a:pPr lvl="1"/>
            <a:endParaRPr lang="en-US" sz="1600" dirty="0"/>
          </a:p>
          <a:p>
            <a:pPr>
              <a:buFont typeface="Arial" panose="020B0604020202020204" pitchFamily="34" charset="0"/>
              <a:buChar char="•"/>
            </a:pPr>
            <a:r>
              <a:rPr lang="en-US" sz="1800" dirty="0" smtClean="0"/>
              <a:t>Neural Network (Deep Learning in particular) is easier </a:t>
            </a:r>
            <a:r>
              <a:rPr lang="en-US" sz="1800" dirty="0"/>
              <a:t>to </a:t>
            </a:r>
            <a:r>
              <a:rPr lang="en-US" sz="1800" b="1" dirty="0">
                <a:solidFill>
                  <a:srgbClr val="0070C0"/>
                </a:solidFill>
              </a:rPr>
              <a:t>scale</a:t>
            </a:r>
            <a:r>
              <a:rPr lang="en-US" sz="1800" dirty="0">
                <a:solidFill>
                  <a:srgbClr val="0070C0"/>
                </a:solidFill>
              </a:rPr>
              <a:t> </a:t>
            </a:r>
            <a:r>
              <a:rPr lang="en-US" sz="1800" dirty="0"/>
              <a:t>by adding neurons and layer </a:t>
            </a:r>
            <a:r>
              <a:rPr lang="en-US" sz="1800" dirty="0" smtClean="0"/>
              <a:t>to </a:t>
            </a:r>
            <a:r>
              <a:rPr lang="en-US" sz="1800" b="1" dirty="0" smtClean="0">
                <a:solidFill>
                  <a:srgbClr val="0070C0"/>
                </a:solidFill>
              </a:rPr>
              <a:t>increase </a:t>
            </a:r>
            <a:r>
              <a:rPr lang="en-US" sz="1800" b="1" dirty="0">
                <a:solidFill>
                  <a:srgbClr val="0070C0"/>
                </a:solidFill>
              </a:rPr>
              <a:t>the model </a:t>
            </a:r>
            <a:r>
              <a:rPr lang="en-US" sz="1800" b="1" dirty="0" smtClean="0">
                <a:solidFill>
                  <a:srgbClr val="0070C0"/>
                </a:solidFill>
              </a:rPr>
              <a:t>capacity </a:t>
            </a:r>
            <a:r>
              <a:rPr lang="en-US" sz="1800" dirty="0"/>
              <a:t>to take on more complex </a:t>
            </a:r>
            <a:r>
              <a:rPr lang="en-US" sz="1800" dirty="0" smtClean="0"/>
              <a:t>problems </a:t>
            </a:r>
            <a:r>
              <a:rPr lang="en-US" sz="1800" dirty="0"/>
              <a:t>comparing to other analytic </a:t>
            </a:r>
            <a:r>
              <a:rPr lang="en-US" sz="1800" dirty="0" smtClean="0"/>
              <a:t>models. (any problem here?)</a:t>
            </a:r>
          </a:p>
          <a:p>
            <a:pPr marL="457200" lvl="1" indent="0">
              <a:buNone/>
            </a:pPr>
            <a:endParaRPr lang="en-US" sz="1600" dirty="0"/>
          </a:p>
          <a:p>
            <a:pPr>
              <a:buFont typeface="Arial" panose="020B0604020202020204" pitchFamily="34" charset="0"/>
              <a:buChar char="•"/>
            </a:pPr>
            <a:r>
              <a:rPr lang="en-US" sz="1800" dirty="0">
                <a:hlinkClick r:id="rId2"/>
              </a:rPr>
              <a:t>http://playground.tensorflow.org</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hlinkClick r:id="rId3"/>
              </a:rPr>
              <a:t>http://cs.stanford.edu/people/karpathy/convnetjs/</a:t>
            </a:r>
            <a:endParaRPr lang="en-US" sz="1800" dirty="0"/>
          </a:p>
          <a:p>
            <a:endParaRPr lang="en-US" sz="1800" dirty="0"/>
          </a:p>
          <a:p>
            <a:endParaRPr lang="en-US" sz="1800" dirty="0" smtClean="0"/>
          </a:p>
          <a:p>
            <a:endParaRPr lang="en-US" sz="1800" dirty="0" smtClean="0"/>
          </a:p>
          <a:p>
            <a:endParaRPr lang="en-US" sz="1800" dirty="0"/>
          </a:p>
        </p:txBody>
      </p:sp>
    </p:spTree>
    <p:extLst>
      <p:ext uri="{BB962C8B-B14F-4D97-AF65-F5344CB8AC3E}">
        <p14:creationId xmlns:p14="http://schemas.microsoft.com/office/powerpoint/2010/main" val="41454734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4283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fontScale="90000"/>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35410205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fontScale="90000"/>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It’s very powerful but the problem is……….</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21232866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Convolutional Neural Networks </a:t>
            </a:r>
            <a:r>
              <a:rPr lang="en-US" sz="1800" dirty="0" smtClean="0"/>
              <a:t>(CNN) for </a:t>
            </a:r>
            <a:r>
              <a:rPr lang="en-US" sz="1800" b="1" dirty="0">
                <a:solidFill>
                  <a:srgbClr val="0070C0"/>
                </a:solidFill>
              </a:rPr>
              <a:t>Visual </a:t>
            </a:r>
            <a:r>
              <a:rPr lang="en-US" sz="1800" b="1" dirty="0" smtClean="0">
                <a:solidFill>
                  <a:srgbClr val="0070C0"/>
                </a:solidFill>
              </a:rPr>
              <a:t>Recognition</a:t>
            </a:r>
          </a:p>
          <a:p>
            <a:pPr lvl="1">
              <a:buFont typeface="Arial" panose="020B0604020202020204" pitchFamily="34" charset="0"/>
              <a:buChar char="•"/>
            </a:pPr>
            <a:endParaRPr lang="en-US" sz="1600" dirty="0" smtClean="0">
              <a:hlinkClick r:id=""/>
            </a:endParaRPr>
          </a:p>
          <a:p>
            <a:pPr lvl="1">
              <a:buFont typeface="Arial" panose="020B0604020202020204" pitchFamily="34" charset="0"/>
              <a:buChar char="•"/>
            </a:pPr>
            <a:r>
              <a:rPr lang="en-US" sz="1600" dirty="0" smtClean="0">
                <a:hlinkClick r:id=""/>
              </a:rPr>
              <a:t>http</a:t>
            </a:r>
            <a:r>
              <a:rPr lang="en-US" sz="1600" dirty="0">
                <a:hlinkClick r:id="rId2"/>
              </a:rPr>
              <a:t>://cs231n.stanford.edu</a:t>
            </a:r>
            <a:r>
              <a:rPr lang="en-US" sz="1600" dirty="0" smtClean="0">
                <a:hlinkClick r:id="rId2"/>
              </a:rPr>
              <a:t>/</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hlinkClick r:id="rId3"/>
              </a:rPr>
              <a:t>https</a:t>
            </a:r>
            <a:r>
              <a:rPr lang="en-US" sz="1600" dirty="0">
                <a:hlinkClick r:id="rId3"/>
              </a:rPr>
              <a:t>://</a:t>
            </a:r>
            <a:r>
              <a:rPr lang="en-US" sz="1600" dirty="0" smtClean="0">
                <a:hlinkClick r:id="rId3"/>
              </a:rPr>
              <a:t>www.youtube.com/watch?v=vT1JzLTH4G4&amp;list=PLC1qU-LWwrF64f4QKQT-Vg5Wr4qEE1Zxk</a:t>
            </a:r>
            <a:endParaRPr lang="en-US" sz="1600" dirty="0" smtClean="0"/>
          </a:p>
          <a:p>
            <a:endParaRPr lang="en-US" sz="1800" dirty="0" smtClean="0"/>
          </a:p>
          <a:p>
            <a:pPr>
              <a:buFont typeface="Arial" panose="020B0604020202020204" pitchFamily="34" charset="0"/>
              <a:buChar char="•"/>
            </a:pPr>
            <a:r>
              <a:rPr lang="en-US" sz="1800" dirty="0" smtClean="0"/>
              <a:t>The most accurate image recognition technique and win the </a:t>
            </a:r>
            <a:r>
              <a:rPr lang="en-US" sz="1800" b="1" dirty="0" smtClean="0">
                <a:solidFill>
                  <a:srgbClr val="0070C0"/>
                </a:solidFill>
              </a:rPr>
              <a:t>ImageNet</a:t>
            </a:r>
            <a:r>
              <a:rPr lang="en-US" sz="1800" dirty="0" smtClean="0"/>
              <a:t> (Image database just like the corpus to the text data) competition 	</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hlinkClick r:id="rId4"/>
              </a:rPr>
              <a:t>http</a:t>
            </a:r>
            <a:r>
              <a:rPr lang="en-US" sz="1600" dirty="0">
                <a:hlinkClick r:id="rId4"/>
              </a:rPr>
              <a:t>://www.image-net.org</a:t>
            </a:r>
            <a:r>
              <a:rPr lang="en-US" sz="1600" dirty="0" smtClean="0">
                <a:hlinkClick r:id="rId4"/>
              </a:rPr>
              <a:t>/</a:t>
            </a:r>
            <a:endParaRPr lang="en-US" sz="16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1531991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a:t>
            </a:r>
            <a:r>
              <a:rPr lang="en-US" dirty="0" smtClean="0"/>
              <a:t> </a:t>
            </a:r>
            <a:r>
              <a:rPr lang="en-US" dirty="0"/>
              <a:t>First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Frame Problem</a:t>
            </a:r>
          </a:p>
          <a:p>
            <a:pPr>
              <a:buFont typeface="Arial" panose="020B0604020202020204" pitchFamily="34" charset="0"/>
              <a:buChar char="•"/>
            </a:pPr>
            <a:r>
              <a:rPr lang="en-US" sz="1800" dirty="0" smtClean="0"/>
              <a:t>A </a:t>
            </a:r>
            <a:r>
              <a:rPr lang="en-US" sz="1800" dirty="0"/>
              <a:t>machine can achieve great success in the field of Chess </a:t>
            </a:r>
            <a:r>
              <a:rPr lang="en-US" sz="1800" dirty="0" smtClean="0"/>
              <a:t>because the </a:t>
            </a:r>
            <a:r>
              <a:rPr lang="en-US" sz="1800" b="1" dirty="0" smtClean="0">
                <a:solidFill>
                  <a:srgbClr val="0070C0"/>
                </a:solidFill>
              </a:rPr>
              <a:t>searching space </a:t>
            </a:r>
            <a:r>
              <a:rPr lang="en-US" sz="1800" b="1" dirty="0">
                <a:solidFill>
                  <a:srgbClr val="0070C0"/>
                </a:solidFill>
              </a:rPr>
              <a:t>is </a:t>
            </a:r>
            <a:r>
              <a:rPr lang="en-US" sz="1800" b="1" dirty="0" smtClean="0">
                <a:solidFill>
                  <a:srgbClr val="0070C0"/>
                </a:solidFill>
              </a:rPr>
              <a:t>limited </a:t>
            </a:r>
            <a:r>
              <a:rPr lang="en-US" sz="1800" dirty="0" smtClean="0"/>
              <a:t>(set </a:t>
            </a:r>
            <a:r>
              <a:rPr lang="en-US" sz="1800" dirty="0"/>
              <a:t>in a certain frame) in </a:t>
            </a:r>
            <a:r>
              <a:rPr lang="en-US" sz="1800" dirty="0" smtClean="0"/>
              <a:t>advance</a:t>
            </a:r>
          </a:p>
          <a:p>
            <a:pPr marL="0" indent="0"/>
            <a:endParaRPr lang="en-US" sz="1800" dirty="0" smtClean="0"/>
          </a:p>
          <a:p>
            <a:pPr>
              <a:buFont typeface="Arial" panose="020B0604020202020204" pitchFamily="34" charset="0"/>
              <a:buChar char="•"/>
            </a:pPr>
            <a:r>
              <a:rPr lang="en-US" sz="1800" dirty="0" smtClean="0"/>
              <a:t>Machine </a:t>
            </a:r>
            <a:r>
              <a:rPr lang="en-US" sz="1800" b="1" dirty="0">
                <a:solidFill>
                  <a:srgbClr val="0070C0"/>
                </a:solidFill>
              </a:rPr>
              <a:t>follow detailed rules set by a </a:t>
            </a:r>
            <a:r>
              <a:rPr lang="en-US" sz="1800" b="1" dirty="0" smtClean="0">
                <a:solidFill>
                  <a:srgbClr val="0070C0"/>
                </a:solidFill>
              </a:rPr>
              <a:t>human</a:t>
            </a:r>
            <a:r>
              <a:rPr lang="en-US" sz="1800" dirty="0" smtClean="0"/>
              <a:t>. It </a:t>
            </a:r>
            <a:r>
              <a:rPr lang="en-US" sz="1800" dirty="0"/>
              <a:t>is far from achieving actual </a:t>
            </a:r>
            <a:r>
              <a:rPr lang="en-US" sz="1800" dirty="0" smtClean="0"/>
              <a:t>AI. Therefore</a:t>
            </a:r>
            <a:r>
              <a:rPr lang="en-US" sz="1800" dirty="0"/>
              <a:t>, the first AI boom cooled down rapidly with disappointment</a:t>
            </a:r>
            <a:r>
              <a:rPr lang="en-US" sz="1800" dirty="0" smtClean="0"/>
              <a:t>.</a:t>
            </a:r>
          </a:p>
          <a:p>
            <a:endParaRPr lang="en-US" sz="1800" dirty="0"/>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r>
              <a:rPr lang="en-US" sz="1800" dirty="0" smtClean="0">
                <a:hlinkClick r:id="rId2"/>
              </a:rPr>
              <a:t>1997 News – IBM Deep Blue beats World Chess Champion Garry Kasparov</a:t>
            </a:r>
            <a:endParaRPr lang="en-US" sz="1800" dirty="0" smtClean="0"/>
          </a:p>
          <a:p>
            <a:endParaRPr lang="en-US" sz="1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3645024"/>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2791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CNN’s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604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6498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1558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758835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34895980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1255</TotalTime>
  <Words>4024</Words>
  <Application>Microsoft Office PowerPoint</Application>
  <PresentationFormat>On-screen Show (4:3)</PresentationFormat>
  <Paragraphs>592</Paragraphs>
  <Slides>83</Slides>
  <Notes>3</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Clarity</vt:lpstr>
      <vt:lpstr> Algorithmic and  High-Frequency Trading AI &amp; Machine Learning </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Second AI Boom </vt:lpstr>
      <vt:lpstr>Introduction to AI - Second AI Boom </vt:lpstr>
      <vt:lpstr>Introduction to AI - Second AI Boom </vt:lpstr>
      <vt:lpstr>Introduction to AI – Approaches</vt:lpstr>
      <vt:lpstr>Introduction to AI – Approaches</vt:lpstr>
      <vt:lpstr>PowerPoint Presentation</vt:lpstr>
      <vt:lpstr>Introduction to AI - Third AI Boom (Now)</vt:lpstr>
      <vt:lpstr>Introduction to AI - Third AI Boom (Now)</vt:lpstr>
      <vt:lpstr>Introduction to AI - Third AI Boom (Now)</vt:lpstr>
      <vt:lpstr>Introduction to AI - Third AI Boom (Now)</vt:lpstr>
      <vt:lpstr>Introduction to AI - Third AI Boom (Now)</vt:lpstr>
      <vt:lpstr>Introduction to AI - Third AI Boom (Now)</vt:lpstr>
      <vt:lpstr>Use Cases – Face Recognition</vt:lpstr>
      <vt:lpstr>Use Cases – Face Recognition</vt:lpstr>
      <vt:lpstr>Use Cases – Self Driving Car</vt:lpstr>
      <vt:lpstr>Use Cases – Self Driving Car</vt:lpstr>
      <vt:lpstr>Machine Learning</vt:lpstr>
      <vt:lpstr>Example – Linear Regression</vt:lpstr>
      <vt:lpstr>Demo - Decision Tree</vt:lpstr>
      <vt:lpstr>Demo – Decision Tree</vt:lpstr>
      <vt:lpstr>Demo – Decision Tree</vt:lpstr>
      <vt:lpstr>Demo – Decision Tree</vt:lpstr>
      <vt:lpstr>Machine Learning - Basics</vt:lpstr>
      <vt:lpstr>Machine Learning - Basics</vt:lpstr>
      <vt:lpstr>Machine Learning - Basics</vt:lpstr>
      <vt:lpstr>Machine Learning - Basics</vt:lpstr>
      <vt:lpstr>Machine Learning - Objective function</vt:lpstr>
      <vt:lpstr>Machine Learning - Gradient Descent</vt:lpstr>
      <vt:lpstr>Machine Learning – Learning Rate</vt:lpstr>
      <vt:lpstr>Machine Learning – Data Set</vt:lpstr>
      <vt:lpstr>Machine Learning - Confusion Matrix</vt:lpstr>
      <vt:lpstr>Machine Learning – Type I &amp; II Errors</vt:lpstr>
      <vt:lpstr>Machine Learning - ROC curve</vt:lpstr>
      <vt:lpstr>Machine Learning - Accuracy</vt:lpstr>
      <vt:lpstr>Machine Learning - Accuracy</vt:lpstr>
      <vt:lpstr>Machine Learning - Workflow</vt:lpstr>
      <vt:lpstr>Machine Learning - Workflow</vt:lpstr>
      <vt:lpstr>Machine Learning - Workflow</vt:lpstr>
      <vt:lpstr>Data Analysis – Historical Tick Data</vt:lpstr>
      <vt:lpstr>Data Analysis – Historical Tick Data</vt:lpstr>
      <vt:lpstr>Data Analysis – Historical Tick Data</vt:lpstr>
      <vt:lpstr>Data Analysis – Historical Tick Data</vt:lpstr>
      <vt:lpstr>Data Analysis – Historical Tick Data</vt:lpstr>
      <vt:lpstr>Data Analysis – Historical Tick Data</vt:lpstr>
      <vt:lpstr>Trading Signals - Order Book Imbalance</vt:lpstr>
      <vt:lpstr>Trading Signals - Money flow</vt:lpstr>
      <vt:lpstr>Trading Signals - Money flow</vt:lpstr>
      <vt:lpstr>Case Study: Short Term Price Movement </vt:lpstr>
      <vt:lpstr>Case Study: Short Term Price Movement </vt:lpstr>
      <vt:lpstr>Case Study: Short Term Price Movement </vt:lpstr>
      <vt:lpstr>Case Study: Short Term Price Movement </vt:lpstr>
      <vt:lpstr>Case Study: Short Term Price Movement </vt:lpstr>
      <vt:lpstr>Surprised Learning - SVM</vt:lpstr>
      <vt:lpstr>Surprised Learning - SVM</vt:lpstr>
      <vt:lpstr>Surprised Learning - SVM</vt:lpstr>
      <vt:lpstr>Unsurprised Learning - PCA</vt:lpstr>
      <vt:lpstr>Unsurprised Learning – k-Means Clustering</vt:lpstr>
      <vt:lpstr>Unsurprised Learning – k-Means Clustering</vt:lpstr>
      <vt:lpstr>Deep Learning</vt:lpstr>
      <vt:lpstr>Deep Learning - Example</vt:lpstr>
      <vt:lpstr>Deep Learning – Neural Networks</vt:lpstr>
      <vt:lpstr>Deep Learning – Neural Networks</vt:lpstr>
      <vt:lpstr>Deep Learning – Neural Networks</vt:lpstr>
      <vt:lpstr>Deep Learning - Neural Networks</vt:lpstr>
      <vt:lpstr>Visualize Neural Network</vt:lpstr>
      <vt:lpstr>Visualize Neural Network</vt:lpstr>
      <vt:lpstr>Deep Learning – Breakthrough</vt:lpstr>
      <vt:lpstr>Deep Learning - Types</vt:lpstr>
      <vt:lpstr>Deep Learning vs Other Machine Learning</vt:lpstr>
      <vt:lpstr>Deep Learning vs Other Machine Learning</vt:lpstr>
      <vt:lpstr>Deep Learning – CNN</vt:lpstr>
      <vt:lpstr>Deep Learning – CNN</vt:lpstr>
      <vt:lpstr>Deep Learning – CNN</vt:lpstr>
      <vt:lpstr>Deep Learning – CNN</vt:lpstr>
      <vt:lpstr>Deep Learning – LSTM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36</cp:revision>
  <dcterms:created xsi:type="dcterms:W3CDTF">2019-12-25T09:41:43Z</dcterms:created>
  <dcterms:modified xsi:type="dcterms:W3CDTF">2020-03-04T08:06:16Z</dcterms:modified>
</cp:coreProperties>
</file>